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27"/>
  </p:notesMasterIdLst>
  <p:sldIdLst>
    <p:sldId id="256" r:id="rId2"/>
    <p:sldId id="259" r:id="rId3"/>
    <p:sldId id="281" r:id="rId4"/>
    <p:sldId id="284" r:id="rId5"/>
    <p:sldId id="261" r:id="rId6"/>
    <p:sldId id="263" r:id="rId7"/>
    <p:sldId id="269" r:id="rId8"/>
    <p:sldId id="272" r:id="rId9"/>
    <p:sldId id="271" r:id="rId10"/>
    <p:sldId id="275" r:id="rId11"/>
    <p:sldId id="270" r:id="rId12"/>
    <p:sldId id="276" r:id="rId13"/>
    <p:sldId id="274" r:id="rId14"/>
    <p:sldId id="277" r:id="rId15"/>
    <p:sldId id="278" r:id="rId16"/>
    <p:sldId id="267" r:id="rId17"/>
    <p:sldId id="268" r:id="rId18"/>
    <p:sldId id="289" r:id="rId19"/>
    <p:sldId id="286" r:id="rId20"/>
    <p:sldId id="287" r:id="rId21"/>
    <p:sldId id="291" r:id="rId22"/>
    <p:sldId id="290" r:id="rId23"/>
    <p:sldId id="288" r:id="rId24"/>
    <p:sldId id="279" r:id="rId25"/>
    <p:sldId id="280" r:id="rId26"/>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7979" autoAdjust="0"/>
  </p:normalViewPr>
  <p:slideViewPr>
    <p:cSldViewPr snapToGrid="0">
      <p:cViewPr varScale="1">
        <p:scale>
          <a:sx n="107" d="100"/>
          <a:sy n="107" d="100"/>
        </p:scale>
        <p:origin x="151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2FDC5D62-A971-4552-BED5-9C3541640B1A}" type="datetimeFigureOut">
              <a:rPr lang="en-US" smtClean="0"/>
              <a:t>3/28/2020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5CFE3BC8-6A0D-4221-B7EB-F970CD8A8297}" type="slidenum">
              <a:rPr lang="en-US" smtClean="0"/>
              <a:t>‹#›</a:t>
            </a:fld>
            <a:endParaRPr lang="en-US"/>
          </a:p>
        </p:txBody>
      </p:sp>
    </p:spTree>
    <p:extLst>
      <p:ext uri="{BB962C8B-B14F-4D97-AF65-F5344CB8AC3E}">
        <p14:creationId xmlns:p14="http://schemas.microsoft.com/office/powerpoint/2010/main" val="3525725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Severe Acute Respiratory Syndrome Coronavirus 2</a:t>
            </a:r>
          </a:p>
        </p:txBody>
      </p:sp>
      <p:sp>
        <p:nvSpPr>
          <p:cNvPr id="4" name="Slide Number Placeholder 3"/>
          <p:cNvSpPr>
            <a:spLocks noGrp="1"/>
          </p:cNvSpPr>
          <p:nvPr>
            <p:ph type="sldNum" sz="quarter" idx="5"/>
          </p:nvPr>
        </p:nvSpPr>
        <p:spPr/>
        <p:txBody>
          <a:bodyPr/>
          <a:lstStyle/>
          <a:p>
            <a:fld id="{5CFE3BC8-6A0D-4221-B7EB-F970CD8A8297}" type="slidenum">
              <a:rPr lang="en-US" smtClean="0"/>
              <a:t>1</a:t>
            </a:fld>
            <a:endParaRPr lang="en-US"/>
          </a:p>
        </p:txBody>
      </p:sp>
    </p:spTree>
    <p:extLst>
      <p:ext uri="{BB962C8B-B14F-4D97-AF65-F5344CB8AC3E}">
        <p14:creationId xmlns:p14="http://schemas.microsoft.com/office/powerpoint/2010/main" val="612941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t>Beware of changing rules by hospitals – </a:t>
            </a:r>
            <a:r>
              <a:rPr lang="en-US" b="1" dirty="0"/>
              <a:t>they may have you arrive to a different entrance</a:t>
            </a:r>
          </a:p>
        </p:txBody>
      </p:sp>
      <p:sp>
        <p:nvSpPr>
          <p:cNvPr id="4" name="Slide Number Placeholder 3"/>
          <p:cNvSpPr>
            <a:spLocks noGrp="1"/>
          </p:cNvSpPr>
          <p:nvPr>
            <p:ph type="sldNum" sz="quarter" idx="5"/>
          </p:nvPr>
        </p:nvSpPr>
        <p:spPr/>
        <p:txBody>
          <a:bodyPr/>
          <a:lstStyle/>
          <a:p>
            <a:fld id="{5CFE3BC8-6A0D-4221-B7EB-F970CD8A8297}" type="slidenum">
              <a:rPr lang="en-US" smtClean="0"/>
              <a:t>10</a:t>
            </a:fld>
            <a:endParaRPr lang="en-US"/>
          </a:p>
        </p:txBody>
      </p:sp>
    </p:spTree>
    <p:extLst>
      <p:ext uri="{BB962C8B-B14F-4D97-AF65-F5344CB8AC3E}">
        <p14:creationId xmlns:p14="http://schemas.microsoft.com/office/powerpoint/2010/main" val="127831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11</a:t>
            </a:fld>
            <a:endParaRPr lang="en-US"/>
          </a:p>
        </p:txBody>
      </p:sp>
    </p:spTree>
    <p:extLst>
      <p:ext uri="{BB962C8B-B14F-4D97-AF65-F5344CB8AC3E}">
        <p14:creationId xmlns:p14="http://schemas.microsoft.com/office/powerpoint/2010/main" val="3905636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12</a:t>
            </a:fld>
            <a:endParaRPr lang="en-US"/>
          </a:p>
        </p:txBody>
      </p:sp>
    </p:spTree>
    <p:extLst>
      <p:ext uri="{BB962C8B-B14F-4D97-AF65-F5344CB8AC3E}">
        <p14:creationId xmlns:p14="http://schemas.microsoft.com/office/powerpoint/2010/main" val="3977923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13</a:t>
            </a:fld>
            <a:endParaRPr lang="en-US"/>
          </a:p>
        </p:txBody>
      </p:sp>
    </p:spTree>
    <p:extLst>
      <p:ext uri="{BB962C8B-B14F-4D97-AF65-F5344CB8AC3E}">
        <p14:creationId xmlns:p14="http://schemas.microsoft.com/office/powerpoint/2010/main" val="4025843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14</a:t>
            </a:fld>
            <a:endParaRPr lang="en-US"/>
          </a:p>
        </p:txBody>
      </p:sp>
    </p:spTree>
    <p:extLst>
      <p:ext uri="{BB962C8B-B14F-4D97-AF65-F5344CB8AC3E}">
        <p14:creationId xmlns:p14="http://schemas.microsoft.com/office/powerpoint/2010/main" val="2415972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15</a:t>
            </a:fld>
            <a:endParaRPr lang="en-US"/>
          </a:p>
        </p:txBody>
      </p:sp>
    </p:spTree>
    <p:extLst>
      <p:ext uri="{BB962C8B-B14F-4D97-AF65-F5344CB8AC3E}">
        <p14:creationId xmlns:p14="http://schemas.microsoft.com/office/powerpoint/2010/main" val="1349549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AVOID THE use of albuterol in the field, if possible.  </a:t>
            </a:r>
            <a:r>
              <a:rPr lang="en-US" dirty="0"/>
              <a:t>Consult with Medical Control if any questions.  </a:t>
            </a:r>
          </a:p>
        </p:txBody>
      </p:sp>
      <p:sp>
        <p:nvSpPr>
          <p:cNvPr id="4" name="Slide Number Placeholder 3"/>
          <p:cNvSpPr>
            <a:spLocks noGrp="1"/>
          </p:cNvSpPr>
          <p:nvPr>
            <p:ph type="sldNum" sz="quarter" idx="5"/>
          </p:nvPr>
        </p:nvSpPr>
        <p:spPr/>
        <p:txBody>
          <a:bodyPr/>
          <a:lstStyle/>
          <a:p>
            <a:fld id="{5CFE3BC8-6A0D-4221-B7EB-F970CD8A8297}" type="slidenum">
              <a:rPr lang="en-US" smtClean="0"/>
              <a:t>16</a:t>
            </a:fld>
            <a:endParaRPr lang="en-US"/>
          </a:p>
        </p:txBody>
      </p:sp>
    </p:spTree>
    <p:extLst>
      <p:ext uri="{BB962C8B-B14F-4D97-AF65-F5344CB8AC3E}">
        <p14:creationId xmlns:p14="http://schemas.microsoft.com/office/powerpoint/2010/main" val="32828001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Spacer improves the effectiveness of albuterol inhaler drug delivery.   If no Spacer, then pay close attention to the timing for “puffing” and breathing in at the </a:t>
            </a:r>
            <a:r>
              <a:rPr lang="en-US" u="sng" dirty="0"/>
              <a:t>same time</a:t>
            </a:r>
            <a:r>
              <a:rPr lang="en-US" dirty="0"/>
              <a:t>.</a:t>
            </a:r>
          </a:p>
        </p:txBody>
      </p:sp>
      <p:sp>
        <p:nvSpPr>
          <p:cNvPr id="4" name="Slide Number Placeholder 3"/>
          <p:cNvSpPr>
            <a:spLocks noGrp="1"/>
          </p:cNvSpPr>
          <p:nvPr>
            <p:ph type="sldNum" sz="quarter" idx="5"/>
          </p:nvPr>
        </p:nvSpPr>
        <p:spPr/>
        <p:txBody>
          <a:bodyPr/>
          <a:lstStyle/>
          <a:p>
            <a:fld id="{5CFE3BC8-6A0D-4221-B7EB-F970CD8A8297}" type="slidenum">
              <a:rPr lang="en-US" smtClean="0"/>
              <a:t>17</a:t>
            </a:fld>
            <a:endParaRPr lang="en-US"/>
          </a:p>
        </p:txBody>
      </p:sp>
    </p:spTree>
    <p:extLst>
      <p:ext uri="{BB962C8B-B14F-4D97-AF65-F5344CB8AC3E}">
        <p14:creationId xmlns:p14="http://schemas.microsoft.com/office/powerpoint/2010/main" val="254369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18</a:t>
            </a:fld>
            <a:endParaRPr lang="en-US"/>
          </a:p>
        </p:txBody>
      </p:sp>
    </p:spTree>
    <p:extLst>
      <p:ext uri="{BB962C8B-B14F-4D97-AF65-F5344CB8AC3E}">
        <p14:creationId xmlns:p14="http://schemas.microsoft.com/office/powerpoint/2010/main" val="2923417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19</a:t>
            </a:fld>
            <a:endParaRPr lang="en-US"/>
          </a:p>
        </p:txBody>
      </p:sp>
    </p:spTree>
    <p:extLst>
      <p:ext uri="{BB962C8B-B14F-4D97-AF65-F5344CB8AC3E}">
        <p14:creationId xmlns:p14="http://schemas.microsoft.com/office/powerpoint/2010/main" val="2518189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2</a:t>
            </a:fld>
            <a:endParaRPr lang="en-US"/>
          </a:p>
        </p:txBody>
      </p:sp>
    </p:spTree>
    <p:extLst>
      <p:ext uri="{BB962C8B-B14F-4D97-AF65-F5344CB8AC3E}">
        <p14:creationId xmlns:p14="http://schemas.microsoft.com/office/powerpoint/2010/main" val="3395401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20</a:t>
            </a:fld>
            <a:endParaRPr lang="en-US"/>
          </a:p>
        </p:txBody>
      </p:sp>
    </p:spTree>
    <p:extLst>
      <p:ext uri="{BB962C8B-B14F-4D97-AF65-F5344CB8AC3E}">
        <p14:creationId xmlns:p14="http://schemas.microsoft.com/office/powerpoint/2010/main" val="164867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22</a:t>
            </a:fld>
            <a:endParaRPr lang="en-US"/>
          </a:p>
        </p:txBody>
      </p:sp>
    </p:spTree>
    <p:extLst>
      <p:ext uri="{BB962C8B-B14F-4D97-AF65-F5344CB8AC3E}">
        <p14:creationId xmlns:p14="http://schemas.microsoft.com/office/powerpoint/2010/main" val="608322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23</a:t>
            </a:fld>
            <a:endParaRPr lang="en-US"/>
          </a:p>
        </p:txBody>
      </p:sp>
    </p:spTree>
    <p:extLst>
      <p:ext uri="{BB962C8B-B14F-4D97-AF65-F5344CB8AC3E}">
        <p14:creationId xmlns:p14="http://schemas.microsoft.com/office/powerpoint/2010/main" val="3282538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FE3BC8-6A0D-4221-B7EB-F970CD8A8297}" type="slidenum">
              <a:rPr lang="en-US" smtClean="0"/>
              <a:t>24</a:t>
            </a:fld>
            <a:endParaRPr lang="en-US"/>
          </a:p>
        </p:txBody>
      </p:sp>
    </p:spTree>
    <p:extLst>
      <p:ext uri="{BB962C8B-B14F-4D97-AF65-F5344CB8AC3E}">
        <p14:creationId xmlns:p14="http://schemas.microsoft.com/office/powerpoint/2010/main" val="1273264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25</a:t>
            </a:fld>
            <a:endParaRPr lang="en-US"/>
          </a:p>
        </p:txBody>
      </p:sp>
    </p:spTree>
    <p:extLst>
      <p:ext uri="{BB962C8B-B14F-4D97-AF65-F5344CB8AC3E}">
        <p14:creationId xmlns:p14="http://schemas.microsoft.com/office/powerpoint/2010/main" val="105800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t>20-30% of admitted patients require ICU</a:t>
            </a:r>
          </a:p>
          <a:p>
            <a:pPr marL="174296" indent="-174296">
              <a:buFont typeface="Arial" panose="020B0604020202020204" pitchFamily="34" charset="0"/>
              <a:buChar char="•"/>
            </a:pPr>
            <a:r>
              <a:rPr lang="en-US" dirty="0"/>
              <a:t>Hospital Mortality Rate: 15%; 49% for critically ill;  reported that 61.5% of patients died by day 28 of ICU admission</a:t>
            </a:r>
          </a:p>
          <a:p>
            <a:pPr marL="174296" indent="-174296">
              <a:buFont typeface="Arial" panose="020B0604020202020204" pitchFamily="34" charset="0"/>
              <a:buChar char="•"/>
            </a:pPr>
            <a:r>
              <a:rPr lang="en-US" dirty="0"/>
              <a:t>Expect prolonged ICU stays and ventilator support, ARDS (higher PEEP, lower TV protocol)</a:t>
            </a:r>
          </a:p>
          <a:p>
            <a:pPr marL="174296" indent="-174296">
              <a:buFont typeface="Arial" panose="020B0604020202020204" pitchFamily="34" charset="0"/>
              <a:buChar char="•"/>
            </a:pPr>
            <a:r>
              <a:rPr lang="en-US" dirty="0"/>
              <a:t>Many patients needing &gt;6 LPM will progress to endotracheal intubation</a:t>
            </a:r>
          </a:p>
          <a:p>
            <a:pPr marL="174296" indent="-17429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3</a:t>
            </a:fld>
            <a:endParaRPr lang="en-US"/>
          </a:p>
        </p:txBody>
      </p:sp>
    </p:spTree>
    <p:extLst>
      <p:ext uri="{BB962C8B-B14F-4D97-AF65-F5344CB8AC3E}">
        <p14:creationId xmlns:p14="http://schemas.microsoft.com/office/powerpoint/2010/main" val="369574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4</a:t>
            </a:fld>
            <a:endParaRPr lang="en-US"/>
          </a:p>
        </p:txBody>
      </p:sp>
    </p:spTree>
    <p:extLst>
      <p:ext uri="{BB962C8B-B14F-4D97-AF65-F5344CB8AC3E}">
        <p14:creationId xmlns:p14="http://schemas.microsoft.com/office/powerpoint/2010/main" val="1478623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5</a:t>
            </a:fld>
            <a:endParaRPr lang="en-US"/>
          </a:p>
        </p:txBody>
      </p:sp>
    </p:spTree>
    <p:extLst>
      <p:ext uri="{BB962C8B-B14F-4D97-AF65-F5344CB8AC3E}">
        <p14:creationId xmlns:p14="http://schemas.microsoft.com/office/powerpoint/2010/main" val="1624708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SOURCE CONTROL using a facemask on the patient is a priority.   IF having a severe PPE shortage/crisis: EMS provider should wear a mask and ask the patient to cover mouth/face with what is available (non-medical mask, tissue, </a:t>
            </a:r>
            <a:r>
              <a:rPr lang="en-US" b="1" dirty="0" err="1"/>
              <a:t>etc</a:t>
            </a:r>
            <a:r>
              <a:rPr lang="en-US" b="1" dirty="0"/>
              <a:t>).</a:t>
            </a:r>
          </a:p>
        </p:txBody>
      </p:sp>
      <p:sp>
        <p:nvSpPr>
          <p:cNvPr id="4" name="Slide Number Placeholder 3"/>
          <p:cNvSpPr>
            <a:spLocks noGrp="1"/>
          </p:cNvSpPr>
          <p:nvPr>
            <p:ph type="sldNum" sz="quarter" idx="5"/>
          </p:nvPr>
        </p:nvSpPr>
        <p:spPr/>
        <p:txBody>
          <a:bodyPr/>
          <a:lstStyle/>
          <a:p>
            <a:fld id="{5CFE3BC8-6A0D-4221-B7EB-F970CD8A8297}" type="slidenum">
              <a:rPr lang="en-US" smtClean="0"/>
              <a:t>6</a:t>
            </a:fld>
            <a:endParaRPr lang="en-US"/>
          </a:p>
        </p:txBody>
      </p:sp>
    </p:spTree>
    <p:extLst>
      <p:ext uri="{BB962C8B-B14F-4D97-AF65-F5344CB8AC3E}">
        <p14:creationId xmlns:p14="http://schemas.microsoft.com/office/powerpoint/2010/main" val="113433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b="1" dirty="0"/>
              <a:t>These recommendations may / likely will change </a:t>
            </a:r>
            <a:r>
              <a:rPr lang="en-US" dirty="0"/>
              <a:t>– as further studies regarding transmission become available, based on national guidelines, and contingent upon the supply chain.</a:t>
            </a:r>
          </a:p>
          <a:p>
            <a:pPr marL="174296" indent="-174296">
              <a:buFont typeface="Arial" panose="020B0604020202020204" pitchFamily="34" charset="0"/>
              <a:buChar char="•"/>
            </a:pPr>
            <a:r>
              <a:rPr lang="en-US" b="1" dirty="0"/>
              <a:t>Reuse recommendations anticipated </a:t>
            </a:r>
            <a:r>
              <a:rPr lang="en-US" dirty="0"/>
              <a:t>– (</a:t>
            </a:r>
            <a:r>
              <a:rPr lang="en-US" dirty="0" err="1"/>
              <a:t>e.g</a:t>
            </a:r>
            <a:r>
              <a:rPr lang="en-US" dirty="0"/>
              <a:t>, place mask in a breathable, labeled container – careful not to touch inside of mask)</a:t>
            </a:r>
          </a:p>
          <a:p>
            <a:pPr marL="174296" indent="-174296">
              <a:buFont typeface="Arial" panose="020B0604020202020204" pitchFamily="34" charset="0"/>
              <a:buChar char="•"/>
            </a:pPr>
            <a:r>
              <a:rPr lang="en-US" dirty="0"/>
              <a:t>Vice President Pence asked that industries (such as construction) donate their N-95 Respirators to local hospitals (I would argue: local EMS…);  </a:t>
            </a:r>
            <a:r>
              <a:rPr lang="en-US" b="1" dirty="0"/>
              <a:t>CONTACT local industries now to discuss.</a:t>
            </a:r>
          </a:p>
          <a:p>
            <a:pPr marL="174296" marR="0" lvl="0" indent="-17429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Re-use / Extended Use recommendations available on the CDC Website for PPE conservation strategies based on severity of PPE shortage.</a:t>
            </a:r>
          </a:p>
        </p:txBody>
      </p:sp>
      <p:sp>
        <p:nvSpPr>
          <p:cNvPr id="4" name="Slide Number Placeholder 3"/>
          <p:cNvSpPr>
            <a:spLocks noGrp="1"/>
          </p:cNvSpPr>
          <p:nvPr>
            <p:ph type="sldNum" sz="quarter" idx="5"/>
          </p:nvPr>
        </p:nvSpPr>
        <p:spPr/>
        <p:txBody>
          <a:bodyPr/>
          <a:lstStyle/>
          <a:p>
            <a:fld id="{5CFE3BC8-6A0D-4221-B7EB-F970CD8A8297}" type="slidenum">
              <a:rPr lang="en-US" smtClean="0"/>
              <a:t>7</a:t>
            </a:fld>
            <a:endParaRPr lang="en-US"/>
          </a:p>
        </p:txBody>
      </p:sp>
    </p:spTree>
    <p:extLst>
      <p:ext uri="{BB962C8B-B14F-4D97-AF65-F5344CB8AC3E}">
        <p14:creationId xmlns:p14="http://schemas.microsoft.com/office/powerpoint/2010/main" val="1472220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a:t>Re-use / Extended Use recommendations available on the CDC Website for PPE conservation strategies based on severity of PPE shortage.</a:t>
            </a:r>
          </a:p>
        </p:txBody>
      </p:sp>
      <p:sp>
        <p:nvSpPr>
          <p:cNvPr id="4" name="Slide Number Placeholder 3"/>
          <p:cNvSpPr>
            <a:spLocks noGrp="1"/>
          </p:cNvSpPr>
          <p:nvPr>
            <p:ph type="sldNum" sz="quarter" idx="5"/>
          </p:nvPr>
        </p:nvSpPr>
        <p:spPr/>
        <p:txBody>
          <a:bodyPr/>
          <a:lstStyle/>
          <a:p>
            <a:fld id="{5CFE3BC8-6A0D-4221-B7EB-F970CD8A8297}" type="slidenum">
              <a:rPr lang="en-US" smtClean="0"/>
              <a:t>8</a:t>
            </a:fld>
            <a:endParaRPr lang="en-US"/>
          </a:p>
        </p:txBody>
      </p:sp>
    </p:spTree>
    <p:extLst>
      <p:ext uri="{BB962C8B-B14F-4D97-AF65-F5344CB8AC3E}">
        <p14:creationId xmlns:p14="http://schemas.microsoft.com/office/powerpoint/2010/main" val="90870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CFE3BC8-6A0D-4221-B7EB-F970CD8A8297}" type="slidenum">
              <a:rPr lang="en-US" smtClean="0"/>
              <a:t>9</a:t>
            </a:fld>
            <a:endParaRPr lang="en-US"/>
          </a:p>
        </p:txBody>
      </p:sp>
    </p:spTree>
    <p:extLst>
      <p:ext uri="{BB962C8B-B14F-4D97-AF65-F5344CB8AC3E}">
        <p14:creationId xmlns:p14="http://schemas.microsoft.com/office/powerpoint/2010/main" val="1151885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032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87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1884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9755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1234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97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340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29179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552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376883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648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54017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63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214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39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087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7406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3/28/2020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809236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tmp"/></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idph.iowa.gov/Emerging-Health-Issues/Novel-Coronavirus/Healthca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G6zISnenPg&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0E11D-9B2B-495C-B57F-8286CB89ED31}"/>
              </a:ext>
            </a:extLst>
          </p:cNvPr>
          <p:cNvSpPr>
            <a:spLocks noGrp="1"/>
          </p:cNvSpPr>
          <p:nvPr>
            <p:ph type="ctrTitle"/>
          </p:nvPr>
        </p:nvSpPr>
        <p:spPr>
          <a:xfrm>
            <a:off x="1680308" y="1811863"/>
            <a:ext cx="5767754" cy="1515533"/>
          </a:xfrm>
        </p:spPr>
        <p:txBody>
          <a:bodyPr/>
          <a:lstStyle/>
          <a:p>
            <a:r>
              <a:rPr lang="en-US" dirty="0"/>
              <a:t>Coronavirus Pandemic</a:t>
            </a:r>
            <a:br>
              <a:rPr lang="en-US" dirty="0"/>
            </a:br>
            <a:r>
              <a:rPr lang="en-US" sz="2200" dirty="0">
                <a:latin typeface="Arial Black" panose="020B0A04020102020204" pitchFamily="34" charset="0"/>
              </a:rPr>
              <a:t>State of Emergency</a:t>
            </a:r>
          </a:p>
        </p:txBody>
      </p:sp>
      <p:sp>
        <p:nvSpPr>
          <p:cNvPr id="3" name="Subtitle 2">
            <a:extLst>
              <a:ext uri="{FF2B5EF4-FFF2-40B4-BE49-F238E27FC236}">
                <a16:creationId xmlns:a16="http://schemas.microsoft.com/office/drawing/2014/main" id="{CBC2414B-CD65-4541-A05F-2AE97470127E}"/>
              </a:ext>
            </a:extLst>
          </p:cNvPr>
          <p:cNvSpPr>
            <a:spLocks noGrp="1"/>
          </p:cNvSpPr>
          <p:nvPr>
            <p:ph type="subTitle" idx="1"/>
          </p:nvPr>
        </p:nvSpPr>
        <p:spPr/>
        <p:txBody>
          <a:bodyPr>
            <a:normAutofit/>
          </a:bodyPr>
          <a:lstStyle/>
          <a:p>
            <a:r>
              <a:rPr lang="en-US" sz="2200" dirty="0"/>
              <a:t> </a:t>
            </a:r>
            <a:r>
              <a:rPr lang="en-US" sz="2100" dirty="0"/>
              <a:t>SARS-CoV-2 / Virus responsible for </a:t>
            </a:r>
            <a:r>
              <a:rPr lang="en-US" sz="2400" b="1" dirty="0"/>
              <a:t>Covid-19</a:t>
            </a:r>
            <a:br>
              <a:rPr lang="en-US" dirty="0"/>
            </a:br>
            <a:endParaRPr lang="en-US" dirty="0"/>
          </a:p>
          <a:p>
            <a:r>
              <a:rPr lang="en-US" sz="1425" dirty="0"/>
              <a:t>(</a:t>
            </a:r>
            <a:r>
              <a:rPr lang="en-US" sz="1425" i="1" dirty="0" err="1"/>
              <a:t>pka</a:t>
            </a:r>
            <a:r>
              <a:rPr lang="en-US" sz="1425" dirty="0"/>
              <a:t>  2019-nCoV / Novel Coronavirus)</a:t>
            </a:r>
          </a:p>
        </p:txBody>
      </p:sp>
      <p:sp>
        <p:nvSpPr>
          <p:cNvPr id="4" name="TextBox 3">
            <a:extLst>
              <a:ext uri="{FF2B5EF4-FFF2-40B4-BE49-F238E27FC236}">
                <a16:creationId xmlns:a16="http://schemas.microsoft.com/office/drawing/2014/main" id="{ABA146AB-16FB-4120-8252-436ACAEFCD72}"/>
              </a:ext>
            </a:extLst>
          </p:cNvPr>
          <p:cNvSpPr txBox="1"/>
          <p:nvPr/>
        </p:nvSpPr>
        <p:spPr>
          <a:xfrm>
            <a:off x="1429449" y="5686954"/>
            <a:ext cx="4482967"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b="1" dirty="0"/>
              <a:t>Topics</a:t>
            </a:r>
          </a:p>
          <a:p>
            <a:pPr marL="214313" indent="-214313">
              <a:buFont typeface="Arial" panose="020B0604020202020204" pitchFamily="34" charset="0"/>
              <a:buChar char="•"/>
            </a:pPr>
            <a:r>
              <a:rPr lang="en-US" sz="1600" b="1" dirty="0"/>
              <a:t>Summary of EMS Guidance</a:t>
            </a:r>
          </a:p>
          <a:p>
            <a:pPr marL="214313" indent="-214313">
              <a:buFont typeface="Arial" panose="020B0604020202020204" pitchFamily="34" charset="0"/>
              <a:buChar char="•"/>
            </a:pPr>
            <a:r>
              <a:rPr lang="en-US" sz="1600" b="1" dirty="0"/>
              <a:t>Personal Protective Equipment</a:t>
            </a:r>
          </a:p>
          <a:p>
            <a:pPr marL="214313" indent="-214313">
              <a:buFont typeface="Arial" panose="020B0604020202020204" pitchFamily="34" charset="0"/>
              <a:buChar char="•"/>
            </a:pPr>
            <a:r>
              <a:rPr lang="en-US" sz="1600" b="1" dirty="0"/>
              <a:t>New Protocols</a:t>
            </a:r>
          </a:p>
        </p:txBody>
      </p:sp>
      <p:sp>
        <p:nvSpPr>
          <p:cNvPr id="6" name="TextBox 5">
            <a:extLst>
              <a:ext uri="{FF2B5EF4-FFF2-40B4-BE49-F238E27FC236}">
                <a16:creationId xmlns:a16="http://schemas.microsoft.com/office/drawing/2014/main" id="{2A737CDA-85A0-46F2-88EF-FE249035A245}"/>
              </a:ext>
            </a:extLst>
          </p:cNvPr>
          <p:cNvSpPr txBox="1"/>
          <p:nvPr/>
        </p:nvSpPr>
        <p:spPr>
          <a:xfrm>
            <a:off x="65567" y="79487"/>
            <a:ext cx="5183204" cy="923330"/>
          </a:xfrm>
          <a:prstGeom prst="rect">
            <a:avLst/>
          </a:prstGeom>
          <a:noFill/>
        </p:spPr>
        <p:txBody>
          <a:bodyPr wrap="square" rtlCol="0">
            <a:spAutoFit/>
          </a:bodyPr>
          <a:lstStyle/>
          <a:p>
            <a:r>
              <a:rPr lang="en-US" sz="1350" i="1" dirty="0">
                <a:latin typeface="Arial" panose="020B0604020202020204" pitchFamily="34" charset="0"/>
                <a:cs typeface="Arial" panose="020B0604020202020204" pitchFamily="34" charset="0"/>
              </a:rPr>
              <a:t>Purpose: </a:t>
            </a:r>
            <a:r>
              <a:rPr lang="en-US" sz="1350" b="1" i="1" dirty="0">
                <a:highlight>
                  <a:srgbClr val="FFFF00"/>
                </a:highlight>
                <a:latin typeface="Arial" panose="020B0604020202020204" pitchFamily="34" charset="0"/>
                <a:cs typeface="Arial" panose="020B0604020202020204" pitchFamily="34" charset="0"/>
              </a:rPr>
              <a:t>Education for </a:t>
            </a:r>
            <a:r>
              <a:rPr lang="en-US" sz="1350" b="1" i="1" u="sng" dirty="0">
                <a:highlight>
                  <a:srgbClr val="FFFF00"/>
                </a:highlight>
                <a:latin typeface="Arial" panose="020B0604020202020204" pitchFamily="34" charset="0"/>
                <a:cs typeface="Arial" panose="020B0604020202020204" pitchFamily="34" charset="0"/>
              </a:rPr>
              <a:t>EMS Providers</a:t>
            </a:r>
            <a:r>
              <a:rPr lang="en-US" sz="1350" i="1" dirty="0">
                <a:latin typeface="Arial" panose="020B0604020202020204" pitchFamily="34" charset="0"/>
                <a:cs typeface="Arial" panose="020B0604020202020204" pitchFamily="34" charset="0"/>
              </a:rPr>
              <a:t>. </a:t>
            </a:r>
            <a:br>
              <a:rPr lang="en-US" sz="1350" i="1" dirty="0">
                <a:latin typeface="Arial" panose="020B0604020202020204" pitchFamily="34" charset="0"/>
                <a:cs typeface="Arial" panose="020B0604020202020204" pitchFamily="34" charset="0"/>
              </a:rPr>
            </a:br>
            <a:br>
              <a:rPr lang="en-US" sz="1350" i="1" dirty="0">
                <a:latin typeface="Arial" panose="020B0604020202020204" pitchFamily="34" charset="0"/>
                <a:cs typeface="Arial" panose="020B0604020202020204" pitchFamily="34" charset="0"/>
              </a:rPr>
            </a:br>
            <a:r>
              <a:rPr lang="en-US" sz="1350" i="1" dirty="0">
                <a:latin typeface="Arial" panose="020B0604020202020204" pitchFamily="34" charset="0"/>
                <a:cs typeface="Arial" panose="020B0604020202020204" pitchFamily="34" charset="0"/>
              </a:rPr>
              <a:t>Anything presented is subject to change</a:t>
            </a:r>
            <a:br>
              <a:rPr lang="en-US" sz="1350" i="1" dirty="0">
                <a:latin typeface="Arial" panose="020B0604020202020204" pitchFamily="34" charset="0"/>
                <a:cs typeface="Arial" panose="020B0604020202020204" pitchFamily="34" charset="0"/>
              </a:rPr>
            </a:br>
            <a:r>
              <a:rPr lang="en-US" sz="1350" i="1" dirty="0">
                <a:latin typeface="Arial" panose="020B0604020202020204" pitchFamily="34" charset="0"/>
                <a:cs typeface="Arial" panose="020B0604020202020204" pitchFamily="34" charset="0"/>
              </a:rPr>
              <a:t> 				– and we need to get used to it.</a:t>
            </a:r>
          </a:p>
        </p:txBody>
      </p:sp>
      <p:sp>
        <p:nvSpPr>
          <p:cNvPr id="7" name="TextBox 6">
            <a:extLst>
              <a:ext uri="{FF2B5EF4-FFF2-40B4-BE49-F238E27FC236}">
                <a16:creationId xmlns:a16="http://schemas.microsoft.com/office/drawing/2014/main" id="{A28B4A81-5808-4DE3-87A5-01972E9806FA}"/>
              </a:ext>
            </a:extLst>
          </p:cNvPr>
          <p:cNvSpPr txBox="1"/>
          <p:nvPr/>
        </p:nvSpPr>
        <p:spPr>
          <a:xfrm>
            <a:off x="2954335" y="1581030"/>
            <a:ext cx="3235329" cy="461665"/>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400" b="1" dirty="0">
                <a:solidFill>
                  <a:schemeClr val="tx1"/>
                </a:solidFill>
              </a:rPr>
              <a:t>UPDATE: </a:t>
            </a:r>
            <a:r>
              <a:rPr lang="en-US" sz="2400" b="1" u="sng" dirty="0">
                <a:solidFill>
                  <a:schemeClr val="tx1"/>
                </a:solidFill>
              </a:rPr>
              <a:t>3/26/2020</a:t>
            </a:r>
          </a:p>
        </p:txBody>
      </p:sp>
      <p:sp>
        <p:nvSpPr>
          <p:cNvPr id="8" name="Rectangle 7">
            <a:extLst>
              <a:ext uri="{FF2B5EF4-FFF2-40B4-BE49-F238E27FC236}">
                <a16:creationId xmlns:a16="http://schemas.microsoft.com/office/drawing/2014/main" id="{BB503F13-4D14-4821-93FE-73084F89F671}"/>
              </a:ext>
            </a:extLst>
          </p:cNvPr>
          <p:cNvSpPr/>
          <p:nvPr/>
        </p:nvSpPr>
        <p:spPr>
          <a:xfrm>
            <a:off x="7037294" y="5535864"/>
            <a:ext cx="2106706"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Christopher Hill, D.O.</a:t>
            </a:r>
          </a:p>
        </p:txBody>
      </p:sp>
      <p:pic>
        <p:nvPicPr>
          <p:cNvPr id="9" name="Picture 8">
            <a:extLst>
              <a:ext uri="{FF2B5EF4-FFF2-40B4-BE49-F238E27FC236}">
                <a16:creationId xmlns:a16="http://schemas.microsoft.com/office/drawing/2014/main" id="{61AEA47C-EF4C-4E3F-BDD8-E9E255F69A3D}"/>
              </a:ext>
            </a:extLst>
          </p:cNvPr>
          <p:cNvPicPr>
            <a:picLocks noChangeAspect="1"/>
          </p:cNvPicPr>
          <p:nvPr/>
        </p:nvPicPr>
        <p:blipFill>
          <a:blip r:embed="rId3"/>
          <a:stretch>
            <a:fillRect/>
          </a:stretch>
        </p:blipFill>
        <p:spPr>
          <a:xfrm>
            <a:off x="7474956" y="5892145"/>
            <a:ext cx="1600037" cy="966807"/>
          </a:xfrm>
          <a:prstGeom prst="rect">
            <a:avLst/>
          </a:prstGeom>
        </p:spPr>
      </p:pic>
      <p:sp>
        <p:nvSpPr>
          <p:cNvPr id="10" name="Rectangle 9">
            <a:extLst>
              <a:ext uri="{FF2B5EF4-FFF2-40B4-BE49-F238E27FC236}">
                <a16:creationId xmlns:a16="http://schemas.microsoft.com/office/drawing/2014/main" id="{DC38AEBE-12C7-4ABB-B3B6-3903B0171113}"/>
              </a:ext>
            </a:extLst>
          </p:cNvPr>
          <p:cNvSpPr/>
          <p:nvPr/>
        </p:nvSpPr>
        <p:spPr>
          <a:xfrm>
            <a:off x="6594031" y="5874418"/>
            <a:ext cx="886525" cy="369332"/>
          </a:xfrm>
          <a:prstGeom prst="rect">
            <a:avLst/>
          </a:prstGeom>
        </p:spPr>
        <p:txBody>
          <a:bodyPr wrap="none">
            <a:spAutoFit/>
          </a:bodyPr>
          <a:lstStyle/>
          <a:p>
            <a:r>
              <a:rPr lang="en-US" i="1" dirty="0">
                <a:latin typeface="+mj-lt"/>
                <a:cs typeface="Arial" panose="020B0604020202020204" pitchFamily="34" charset="0"/>
              </a:rPr>
              <a:t>Member:</a:t>
            </a:r>
            <a:endParaRPr lang="en-US" dirty="0">
              <a:latin typeface="+mj-lt"/>
            </a:endParaRPr>
          </a:p>
        </p:txBody>
      </p:sp>
    </p:spTree>
    <p:extLst>
      <p:ext uri="{BB962C8B-B14F-4D97-AF65-F5344CB8AC3E}">
        <p14:creationId xmlns:p14="http://schemas.microsoft.com/office/powerpoint/2010/main" val="41384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5" y="1126067"/>
            <a:ext cx="8405446" cy="5559525"/>
          </a:xfrm>
          <a:solidFill>
            <a:schemeClr val="bg1"/>
          </a:solidFill>
        </p:spPr>
        <p:txBody>
          <a:bodyPr vert="horz" lIns="91440" tIns="45720" rIns="91440" bIns="45720" rtlCol="0" anchor="t">
            <a:normAutofit/>
          </a:bodyPr>
          <a:lstStyle/>
          <a:p>
            <a:pPr>
              <a:spcBef>
                <a:spcPts val="0"/>
              </a:spcBef>
              <a:spcAft>
                <a:spcPts val="1200"/>
              </a:spcAft>
            </a:pPr>
            <a:r>
              <a:rPr lang="en-US" sz="2000" dirty="0">
                <a:latin typeface="Arial" panose="020B0604020202020204" pitchFamily="34" charset="0"/>
                <a:cs typeface="Arial" panose="020B0604020202020204" pitchFamily="34" charset="0"/>
              </a:rPr>
              <a:t>During transport, limit the number of providers in the patient compartment to essential personnel to minimize possible exposures.</a:t>
            </a:r>
          </a:p>
          <a:p>
            <a:pPr>
              <a:spcBef>
                <a:spcPts val="0"/>
              </a:spcBef>
              <a:spcAft>
                <a:spcPts val="0"/>
              </a:spcAft>
            </a:pPr>
            <a:r>
              <a:rPr lang="en-US" sz="2000" dirty="0">
                <a:latin typeface="Arial" panose="020B0604020202020204" pitchFamily="34" charset="0"/>
                <a:cs typeface="Arial" panose="020B0604020202020204" pitchFamily="34" charset="0"/>
              </a:rPr>
              <a:t>No passengers should ride in the ambulance</a:t>
            </a:r>
            <a:r>
              <a:rPr lang="en-US" sz="1200" dirty="0">
                <a:latin typeface="Arial" panose="020B0604020202020204" pitchFamily="34" charset="0"/>
                <a:cs typeface="Arial" panose="020B0604020202020204" pitchFamily="34" charset="0"/>
              </a:rPr>
              <a:t> (except 1 masked parent with a minor)</a:t>
            </a:r>
          </a:p>
          <a:p>
            <a:pPr lvl="1">
              <a:spcBef>
                <a:spcPts val="0"/>
              </a:spcBef>
              <a:spcAft>
                <a:spcPts val="1200"/>
              </a:spcAft>
            </a:pPr>
            <a:r>
              <a:rPr lang="en-US" sz="1600" dirty="0">
                <a:latin typeface="Arial" panose="020B0604020202020204" pitchFamily="34" charset="0"/>
                <a:cs typeface="Arial" panose="020B0604020202020204" pitchFamily="34" charset="0"/>
              </a:rPr>
              <a:t>Considerations for the safety of an unattended child if EMS patient is the parent</a:t>
            </a:r>
          </a:p>
          <a:p>
            <a:pPr>
              <a:spcBef>
                <a:spcPts val="0"/>
              </a:spcBef>
              <a:spcAft>
                <a:spcPts val="1200"/>
              </a:spcAft>
            </a:pPr>
            <a:r>
              <a:rPr lang="en-US" sz="2000" dirty="0">
                <a:latin typeface="Arial" panose="020B0604020202020204" pitchFamily="34" charset="0"/>
                <a:cs typeface="Arial" panose="020B0604020202020204" pitchFamily="34" charset="0"/>
              </a:rPr>
              <a:t>If a nasal cannula or other oxygen is used, apply a mask over it.</a:t>
            </a:r>
          </a:p>
          <a:p>
            <a:pPr>
              <a:spcBef>
                <a:spcPts val="0"/>
              </a:spcBef>
              <a:spcAft>
                <a:spcPts val="1200"/>
              </a:spcAft>
            </a:pPr>
            <a:r>
              <a:rPr lang="en-US" sz="2000" dirty="0">
                <a:latin typeface="Arial" panose="020B0604020202020204" pitchFamily="34" charset="0"/>
                <a:cs typeface="Arial" panose="020B0604020202020204" pitchFamily="34" charset="0"/>
              </a:rPr>
              <a:t>If possible, consult with medical control before performing aerosol-generating procedures for specific guidance.</a:t>
            </a:r>
          </a:p>
          <a:p>
            <a:pPr>
              <a:spcBef>
                <a:spcPts val="0"/>
              </a:spcBef>
              <a:spcAft>
                <a:spcPts val="1200"/>
              </a:spcAft>
            </a:pPr>
            <a:r>
              <a:rPr lang="en-US" sz="2000" dirty="0">
                <a:latin typeface="Arial" panose="020B0604020202020204" pitchFamily="34" charset="0"/>
                <a:cs typeface="Arial" panose="020B0604020202020204" pitchFamily="34" charset="0"/>
              </a:rPr>
              <a:t>If possible, the rear doors of the transport vehicle should be opened and the HVAC system should be activated during aerosol-generating procedures. This should be done away from pedestrian traffic.</a:t>
            </a:r>
          </a:p>
          <a:p>
            <a:pPr>
              <a:spcBef>
                <a:spcPts val="0"/>
              </a:spcBef>
              <a:spcAft>
                <a:spcPts val="1200"/>
              </a:spcAft>
            </a:pPr>
            <a:r>
              <a:rPr lang="en-US" sz="2000" dirty="0">
                <a:latin typeface="Arial" panose="020B0604020202020204" pitchFamily="34" charset="0"/>
                <a:cs typeface="Arial" panose="020B0604020202020204" pitchFamily="34" charset="0"/>
              </a:rPr>
              <a:t>Notify the receiving healthcare facility that the patient has an exposure history and/or signs and symptoms suggestive of ​COVID-19​ infection so that appropriate infection control precautions may be taken prior to patient arrival.</a:t>
            </a:r>
          </a:p>
        </p:txBody>
      </p:sp>
      <p:sp>
        <p:nvSpPr>
          <p:cNvPr id="4" name="TextBox 3">
            <a:extLst>
              <a:ext uri="{FF2B5EF4-FFF2-40B4-BE49-F238E27FC236}">
                <a16:creationId xmlns:a16="http://schemas.microsoft.com/office/drawing/2014/main" id="{4CCA9F8A-ABC0-45B0-A964-106D8D89BFAD}"/>
              </a:ext>
            </a:extLst>
          </p:cNvPr>
          <p:cNvSpPr txBox="1"/>
          <p:nvPr/>
        </p:nvSpPr>
        <p:spPr>
          <a:xfrm>
            <a:off x="281354" y="172408"/>
            <a:ext cx="8405446" cy="8925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Other Guidance</a:t>
            </a:r>
          </a:p>
          <a:p>
            <a:r>
              <a:rPr lang="en-US" dirty="0"/>
              <a:t>Per Dr. Hill</a:t>
            </a:r>
          </a:p>
        </p:txBody>
      </p:sp>
    </p:spTree>
    <p:extLst>
      <p:ext uri="{BB962C8B-B14F-4D97-AF65-F5344CB8AC3E}">
        <p14:creationId xmlns:p14="http://schemas.microsoft.com/office/powerpoint/2010/main" val="728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5" y="1126067"/>
            <a:ext cx="8405446" cy="5559525"/>
          </a:xfrm>
          <a:solidFill>
            <a:schemeClr val="bg1"/>
          </a:solidFill>
        </p:spPr>
        <p:txBody>
          <a:bodyPr vert="horz" lIns="91440" tIns="45720" rIns="91440" bIns="45720" rtlCol="0" anchor="t">
            <a:noAutofit/>
          </a:bodyPr>
          <a:lstStyle/>
          <a:p>
            <a:pPr>
              <a:spcBef>
                <a:spcPts val="0"/>
              </a:spcBef>
              <a:spcAft>
                <a:spcPts val="1200"/>
              </a:spcAft>
            </a:pPr>
            <a:r>
              <a:rPr lang="en-US" sz="2200" dirty="0">
                <a:latin typeface="Arial" panose="020B0604020202020204" pitchFamily="34" charset="0"/>
                <a:cs typeface="Arial" panose="020B0604020202020204" pitchFamily="34" charset="0"/>
              </a:rPr>
              <a:t>After transporting the patient, leave the rear doors of the transport vehicle open to allow for sufficient air changes to remove potentially infectious particles. </a:t>
            </a:r>
          </a:p>
          <a:p>
            <a:pPr>
              <a:spcBef>
                <a:spcPts val="0"/>
              </a:spcBef>
              <a:spcAft>
                <a:spcPts val="1200"/>
              </a:spcAft>
            </a:pPr>
            <a:r>
              <a:rPr lang="en-US" sz="2200" dirty="0">
                <a:latin typeface="Arial" panose="020B0604020202020204" pitchFamily="34" charset="0"/>
                <a:cs typeface="Arial" panose="020B0604020202020204" pitchFamily="34" charset="0"/>
              </a:rPr>
              <a:t>After the patient is released to the facility, remove and discard PPE and perform hand hygiene.</a:t>
            </a:r>
          </a:p>
          <a:p>
            <a:pPr>
              <a:spcBef>
                <a:spcPts val="0"/>
              </a:spcBef>
              <a:spcAft>
                <a:spcPts val="1200"/>
              </a:spcAft>
            </a:pPr>
            <a:r>
              <a:rPr lang="en-US" sz="2200" dirty="0">
                <a:latin typeface="Arial" panose="020B0604020202020204" pitchFamily="34" charset="0"/>
                <a:cs typeface="Arial" panose="020B0604020202020204" pitchFamily="34" charset="0"/>
              </a:rPr>
              <a:t>Documentation of patient care should be done after EMS providers have completed transport, removed their PPE, and performed hand hygiene.</a:t>
            </a:r>
          </a:p>
          <a:p>
            <a:pPr>
              <a:spcBef>
                <a:spcPts val="0"/>
              </a:spcBef>
              <a:spcAft>
                <a:spcPts val="1200"/>
              </a:spcAft>
            </a:pPr>
            <a:r>
              <a:rPr lang="en-US" sz="2200" dirty="0">
                <a:latin typeface="Arial" panose="020B0604020202020204" pitchFamily="34" charset="0"/>
                <a:cs typeface="Arial" panose="020B0604020202020204" pitchFamily="34" charset="0"/>
              </a:rPr>
              <a:t>EMS documentation should include a listing of EMS clinicians and public safety providers involved in the response and level of contact with the patient (for example, no contact with patient or provided direct patient care). This documentation may need to be shared with local public health authorities.</a:t>
            </a:r>
          </a:p>
        </p:txBody>
      </p:sp>
      <p:sp>
        <p:nvSpPr>
          <p:cNvPr id="4" name="TextBox 3">
            <a:extLst>
              <a:ext uri="{FF2B5EF4-FFF2-40B4-BE49-F238E27FC236}">
                <a16:creationId xmlns:a16="http://schemas.microsoft.com/office/drawing/2014/main" id="{4CCA9F8A-ABC0-45B0-A964-106D8D89BFAD}"/>
              </a:ext>
            </a:extLst>
          </p:cNvPr>
          <p:cNvSpPr txBox="1"/>
          <p:nvPr/>
        </p:nvSpPr>
        <p:spPr>
          <a:xfrm>
            <a:off x="281354" y="172408"/>
            <a:ext cx="8405446" cy="8925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Other Guidance</a:t>
            </a:r>
          </a:p>
          <a:p>
            <a:r>
              <a:rPr lang="en-US" dirty="0"/>
              <a:t>Per Dr. Hill</a:t>
            </a:r>
          </a:p>
        </p:txBody>
      </p:sp>
    </p:spTree>
    <p:extLst>
      <p:ext uri="{BB962C8B-B14F-4D97-AF65-F5344CB8AC3E}">
        <p14:creationId xmlns:p14="http://schemas.microsoft.com/office/powerpoint/2010/main" val="337615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5" y="1126067"/>
            <a:ext cx="8405446" cy="5559525"/>
          </a:xfrm>
          <a:solidFill>
            <a:schemeClr val="bg1"/>
          </a:solidFill>
        </p:spPr>
        <p:txBody>
          <a:bodyPr vert="horz" lIns="91440" tIns="45720" rIns="91440" bIns="45720" rtlCol="0" anchor="t">
            <a:noAutofit/>
          </a:bodyPr>
          <a:lstStyle/>
          <a:p>
            <a:pPr>
              <a:spcBef>
                <a:spcPts val="0"/>
              </a:spcBef>
              <a:spcAft>
                <a:spcPts val="1200"/>
              </a:spcAft>
            </a:pPr>
            <a:r>
              <a:rPr lang="en-US" sz="2000" dirty="0">
                <a:latin typeface="Arial" panose="020B0604020202020204" pitchFamily="34" charset="0"/>
                <a:cs typeface="Arial" panose="020B0604020202020204" pitchFamily="34" charset="0"/>
              </a:rPr>
              <a:t>When cleaning the vehicle, EMS providers should wear a disposable gown and gloves. A face shield, or facemask and goggles should also be worn if splashes or sprays during cleaning are anticipated.</a:t>
            </a:r>
          </a:p>
          <a:p>
            <a:pPr>
              <a:spcBef>
                <a:spcPts val="0"/>
              </a:spcBef>
              <a:spcAft>
                <a:spcPts val="1200"/>
              </a:spcAft>
            </a:pPr>
            <a:r>
              <a:rPr lang="en-US" sz="2000" dirty="0">
                <a:latin typeface="Arial" panose="020B0604020202020204" pitchFamily="34" charset="0"/>
                <a:cs typeface="Arial" panose="020B0604020202020204" pitchFamily="34" charset="0"/>
              </a:rPr>
              <a:t>Doors should remain open when cleaning the vehicle.</a:t>
            </a:r>
          </a:p>
          <a:p>
            <a:pPr>
              <a:spcBef>
                <a:spcPts val="0"/>
              </a:spcBef>
              <a:spcAft>
                <a:spcPts val="1200"/>
              </a:spcAft>
            </a:pPr>
            <a:r>
              <a:rPr lang="en-US" sz="2000" dirty="0">
                <a:latin typeface="Arial" panose="020B0604020202020204" pitchFamily="34" charset="0"/>
                <a:cs typeface="Arial" panose="020B0604020202020204" pitchFamily="34" charset="0"/>
              </a:rPr>
              <a:t>Routine cleaning and disinfection procedures</a:t>
            </a:r>
          </a:p>
          <a:p>
            <a:pPr lvl="1">
              <a:spcBef>
                <a:spcPts val="0"/>
              </a:spcBef>
              <a:spcAft>
                <a:spcPts val="0"/>
              </a:spcAft>
            </a:pPr>
            <a:r>
              <a:rPr lang="en-US" dirty="0">
                <a:latin typeface="Arial" panose="020B0604020202020204" pitchFamily="34" charset="0"/>
                <a:cs typeface="Arial" panose="020B0604020202020204" pitchFamily="34" charset="0"/>
              </a:rPr>
              <a:t>All surfaces that may have come in contact with the patient or materials contaminated during patient care (e.g., stretcher, rails, control panels, floors, walls, work surfaces) should be thoroughly cleaned and disinfected</a:t>
            </a:r>
          </a:p>
          <a:p>
            <a:pPr lvl="1">
              <a:spcBef>
                <a:spcPts val="0"/>
              </a:spcBef>
              <a:spcAft>
                <a:spcPts val="0"/>
              </a:spcAft>
            </a:pPr>
            <a:r>
              <a:rPr lang="en-US" dirty="0">
                <a:latin typeface="Arial" panose="020B0604020202020204" pitchFamily="34" charset="0"/>
                <a:cs typeface="Arial" panose="020B0604020202020204" pitchFamily="34" charset="0"/>
              </a:rPr>
              <a:t>Clean and disinfect reusable patient-care equipment before use on another patient, according to manufacturer’s instructions.</a:t>
            </a:r>
          </a:p>
          <a:p>
            <a:pPr lvl="1">
              <a:spcBef>
                <a:spcPts val="0"/>
              </a:spcBef>
              <a:spcAft>
                <a:spcPts val="0"/>
              </a:spcAft>
            </a:pPr>
            <a:r>
              <a:rPr lang="en-US" dirty="0">
                <a:latin typeface="Arial" panose="020B0604020202020204" pitchFamily="34" charset="0"/>
                <a:cs typeface="Arial" panose="020B0604020202020204" pitchFamily="34" charset="0"/>
              </a:rPr>
              <a:t>Follow standard operating procedures for the containment and disposal of used PPE and regulated medical waste.</a:t>
            </a:r>
          </a:p>
          <a:p>
            <a:pPr lvl="1">
              <a:spcBef>
                <a:spcPts val="0"/>
              </a:spcBef>
              <a:spcAft>
                <a:spcPts val="0"/>
              </a:spcAft>
            </a:pPr>
            <a:r>
              <a:rPr lang="en-US" dirty="0">
                <a:latin typeface="Arial" panose="020B0604020202020204" pitchFamily="34" charset="0"/>
                <a:cs typeface="Arial" panose="020B0604020202020204" pitchFamily="34" charset="0"/>
              </a:rPr>
              <a:t>Follow standard operating procedures for containing and laundering used linen. </a:t>
            </a:r>
            <a:r>
              <a:rPr lang="en-US" u="sng" dirty="0">
                <a:latin typeface="Arial" panose="020B0604020202020204" pitchFamily="34" charset="0"/>
                <a:cs typeface="Arial" panose="020B0604020202020204" pitchFamily="34" charset="0"/>
              </a:rPr>
              <a:t>Avoid shaking the linen</a:t>
            </a:r>
            <a:r>
              <a:rPr lang="en-US" dirty="0">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4CCA9F8A-ABC0-45B0-A964-106D8D89BFAD}"/>
              </a:ext>
            </a:extLst>
          </p:cNvPr>
          <p:cNvSpPr txBox="1"/>
          <p:nvPr/>
        </p:nvSpPr>
        <p:spPr>
          <a:xfrm>
            <a:off x="281354" y="172408"/>
            <a:ext cx="8405446" cy="86177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Post-Call Cleaning/Sanitizing</a:t>
            </a:r>
          </a:p>
          <a:p>
            <a:r>
              <a:rPr lang="en-US" dirty="0"/>
              <a:t>Per Dr. Hill</a:t>
            </a:r>
          </a:p>
        </p:txBody>
      </p:sp>
    </p:spTree>
    <p:extLst>
      <p:ext uri="{BB962C8B-B14F-4D97-AF65-F5344CB8AC3E}">
        <p14:creationId xmlns:p14="http://schemas.microsoft.com/office/powerpoint/2010/main" val="277907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722B967-E7F7-4466-9092-DAEB8A5275B7}"/>
              </a:ext>
            </a:extLst>
          </p:cNvPr>
          <p:cNvSpPr/>
          <p:nvPr/>
        </p:nvSpPr>
        <p:spPr>
          <a:xfrm>
            <a:off x="279401" y="369615"/>
            <a:ext cx="8627532" cy="526297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EMS providers who have been exposed to a patient with potential or confirmed COVID-19​ should notify their chain of command to ensure appropriate follow-up.</a:t>
            </a: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Any unprotected exposure (e.g., not wearing recommended PPE) should be reported to your chain of command, the receiving health care facility, and local public health.</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EMS providers should be alert for fever or respiratory symptoms (e.g., cough, shortness of breath, sore throat). If symptoms develop, </a:t>
            </a:r>
            <a:r>
              <a:rPr lang="en-US" sz="2800" b="1" dirty="0">
                <a:latin typeface="Times New Roman" panose="02020603050405020304" pitchFamily="18" charset="0"/>
                <a:cs typeface="Times New Roman" panose="02020603050405020304" pitchFamily="18" charset="0"/>
              </a:rPr>
              <a:t>they should self-isolate </a:t>
            </a:r>
            <a:r>
              <a:rPr lang="en-US" sz="2800" dirty="0">
                <a:latin typeface="Times New Roman" panose="02020603050405020304" pitchFamily="18" charset="0"/>
                <a:cs typeface="Times New Roman" panose="02020603050405020304" pitchFamily="18" charset="0"/>
              </a:rPr>
              <a:t>immediately, then make proper notifications.</a:t>
            </a:r>
          </a:p>
        </p:txBody>
      </p:sp>
      <p:sp>
        <p:nvSpPr>
          <p:cNvPr id="3" name="TextBox 2">
            <a:extLst>
              <a:ext uri="{FF2B5EF4-FFF2-40B4-BE49-F238E27FC236}">
                <a16:creationId xmlns:a16="http://schemas.microsoft.com/office/drawing/2014/main" id="{2391F0E8-6FD5-4E9D-9DD4-971543219342}"/>
              </a:ext>
            </a:extLst>
          </p:cNvPr>
          <p:cNvSpPr txBox="1"/>
          <p:nvPr/>
        </p:nvSpPr>
        <p:spPr>
          <a:xfrm>
            <a:off x="279401" y="6205402"/>
            <a:ext cx="8627532" cy="369332"/>
          </a:xfrm>
          <a:prstGeom prst="rect">
            <a:avLst/>
          </a:prstGeom>
          <a:ln w="5715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dirty="0"/>
              <a:t>As Healthcare Professionals, all of us should be self-monitoring for symptoms or fever!</a:t>
            </a:r>
          </a:p>
        </p:txBody>
      </p:sp>
      <p:sp>
        <p:nvSpPr>
          <p:cNvPr id="4" name="TextBox 3">
            <a:extLst>
              <a:ext uri="{FF2B5EF4-FFF2-40B4-BE49-F238E27FC236}">
                <a16:creationId xmlns:a16="http://schemas.microsoft.com/office/drawing/2014/main" id="{9740ABD8-E1FB-41EA-A36B-5AA9C780A1AE}"/>
              </a:ext>
            </a:extLst>
          </p:cNvPr>
          <p:cNvSpPr txBox="1"/>
          <p:nvPr/>
        </p:nvSpPr>
        <p:spPr>
          <a:xfrm>
            <a:off x="279401" y="5718943"/>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101394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3" y="1266514"/>
            <a:ext cx="8539916" cy="5430121"/>
          </a:xfrm>
          <a:solidFill>
            <a:schemeClr val="bg1"/>
          </a:solidFill>
        </p:spPr>
        <p:txBody>
          <a:bodyPr vert="horz" lIns="91440" tIns="45720" rIns="91440" bIns="45720" rtlCol="0" anchor="t">
            <a:normAutofit/>
          </a:bodyPr>
          <a:lstStyle/>
          <a:p>
            <a:pPr>
              <a:spcBef>
                <a:spcPts val="0"/>
              </a:spcBef>
              <a:spcAft>
                <a:spcPts val="1200"/>
              </a:spcAft>
            </a:pPr>
            <a:r>
              <a:rPr lang="en-US" sz="1900" dirty="0">
                <a:latin typeface="Arial" panose="020B0604020202020204" pitchFamily="34" charset="0"/>
                <a:cs typeface="Arial" panose="020B0604020202020204" pitchFamily="34" charset="0"/>
              </a:rPr>
              <a:t>CONSERVE PPE; use it appropriately</a:t>
            </a:r>
          </a:p>
          <a:p>
            <a:pPr>
              <a:spcBef>
                <a:spcPts val="0"/>
              </a:spcBef>
              <a:spcAft>
                <a:spcPts val="1200"/>
              </a:spcAft>
            </a:pPr>
            <a:r>
              <a:rPr lang="en-US" sz="1900" dirty="0">
                <a:latin typeface="Arial" panose="020B0604020202020204" pitchFamily="34" charset="0"/>
                <a:cs typeface="Arial" panose="020B0604020202020204" pitchFamily="34" charset="0"/>
              </a:rPr>
              <a:t>Do NOT work if you are ill (fever, cough, cold-like symptoms)</a:t>
            </a:r>
          </a:p>
          <a:p>
            <a:pPr>
              <a:spcBef>
                <a:spcPts val="0"/>
              </a:spcBef>
              <a:spcAft>
                <a:spcPts val="1200"/>
              </a:spcAft>
            </a:pPr>
            <a:r>
              <a:rPr lang="en-US" sz="2000" dirty="0">
                <a:latin typeface="Arial" panose="020B0604020202020204" pitchFamily="34" charset="0"/>
                <a:cs typeface="Arial" panose="020B0604020202020204" pitchFamily="34" charset="0"/>
              </a:rPr>
              <a:t>All personnel should avoid touching their face while working</a:t>
            </a:r>
            <a:endParaRPr lang="en-US" sz="1900" dirty="0">
              <a:latin typeface="Arial" panose="020B0604020202020204" pitchFamily="34" charset="0"/>
              <a:cs typeface="Arial" panose="020B0604020202020204" pitchFamily="34" charset="0"/>
            </a:endParaRPr>
          </a:p>
          <a:p>
            <a:pPr>
              <a:spcBef>
                <a:spcPts val="0"/>
              </a:spcBef>
              <a:spcAft>
                <a:spcPts val="0"/>
              </a:spcAft>
            </a:pPr>
            <a:r>
              <a:rPr lang="en-US" sz="1900" b="1" dirty="0">
                <a:latin typeface="Arial" panose="020B0604020202020204" pitchFamily="34" charset="0"/>
                <a:cs typeface="Arial" panose="020B0604020202020204" pitchFamily="34" charset="0"/>
              </a:rPr>
              <a:t>Social Distancing </a:t>
            </a:r>
            <a:r>
              <a:rPr lang="en-US" sz="1900" dirty="0">
                <a:latin typeface="Arial" panose="020B0604020202020204" pitchFamily="34" charset="0"/>
                <a:cs typeface="Arial" panose="020B0604020202020204" pitchFamily="34" charset="0"/>
              </a:rPr>
              <a:t>– applies to stations</a:t>
            </a:r>
          </a:p>
          <a:p>
            <a:pPr lvl="1">
              <a:spcBef>
                <a:spcPts val="0"/>
              </a:spcBef>
              <a:spcAft>
                <a:spcPts val="0"/>
              </a:spcAft>
            </a:pPr>
            <a:r>
              <a:rPr lang="en-US" sz="1800" b="1" dirty="0">
                <a:latin typeface="Arial" panose="020B0604020202020204" pitchFamily="34" charset="0"/>
                <a:cs typeface="Arial" panose="020B0604020202020204" pitchFamily="34" charset="0"/>
              </a:rPr>
              <a:t>No more than 3-5 people in any room (including training)</a:t>
            </a:r>
          </a:p>
          <a:p>
            <a:pPr lvl="1">
              <a:spcBef>
                <a:spcPts val="0"/>
              </a:spcBef>
              <a:spcAft>
                <a:spcPts val="1200"/>
              </a:spcAft>
            </a:pPr>
            <a:r>
              <a:rPr lang="en-US" sz="1800" dirty="0">
                <a:latin typeface="Arial" panose="020B0604020202020204" pitchFamily="34" charset="0"/>
                <a:cs typeface="Arial" panose="020B0604020202020204" pitchFamily="34" charset="0"/>
              </a:rPr>
              <a:t>Keep 6 feet between yourself and other crew members, patients, hospital staff, </a:t>
            </a:r>
            <a:r>
              <a:rPr lang="en-US" sz="1800" u="sng" dirty="0">
                <a:latin typeface="Arial" panose="020B0604020202020204" pitchFamily="34" charset="0"/>
                <a:cs typeface="Arial" panose="020B0604020202020204" pitchFamily="34" charset="0"/>
              </a:rPr>
              <a:t>your family</a:t>
            </a:r>
            <a:r>
              <a:rPr lang="en-US" sz="1800" dirty="0">
                <a:latin typeface="Arial" panose="020B0604020202020204" pitchFamily="34" charset="0"/>
                <a:cs typeface="Arial" panose="020B0604020202020204" pitchFamily="34" charset="0"/>
              </a:rPr>
              <a:t>, and the public whenever possible.</a:t>
            </a:r>
          </a:p>
          <a:p>
            <a:pPr>
              <a:spcBef>
                <a:spcPts val="0"/>
              </a:spcBef>
              <a:spcAft>
                <a:spcPts val="0"/>
              </a:spcAft>
            </a:pPr>
            <a:r>
              <a:rPr lang="en-US" sz="1900" dirty="0">
                <a:latin typeface="Arial" panose="020B0604020202020204" pitchFamily="34" charset="0"/>
                <a:cs typeface="Arial" panose="020B0604020202020204" pitchFamily="34" charset="0"/>
              </a:rPr>
              <a:t>Complete a </a:t>
            </a:r>
            <a:r>
              <a:rPr lang="en-US" sz="1900" b="1" dirty="0">
                <a:latin typeface="Arial" panose="020B0604020202020204" pitchFamily="34" charset="0"/>
                <a:cs typeface="Arial" panose="020B0604020202020204" pitchFamily="34" charset="0"/>
              </a:rPr>
              <a:t>checklist for surface disinfecting </a:t>
            </a:r>
            <a:r>
              <a:rPr lang="en-US" sz="1900" dirty="0">
                <a:latin typeface="Arial" panose="020B0604020202020204" pitchFamily="34" charset="0"/>
                <a:cs typeface="Arial" panose="020B0604020202020204" pitchFamily="34" charset="0"/>
              </a:rPr>
              <a:t>at all sites</a:t>
            </a:r>
            <a:r>
              <a:rPr lang="en-US" sz="1600" dirty="0">
                <a:latin typeface="Arial" panose="020B0604020202020204" pitchFamily="34" charset="0"/>
                <a:cs typeface="Arial" panose="020B0604020202020204" pitchFamily="34" charset="0"/>
              </a:rPr>
              <a:t> (BID or more often)</a:t>
            </a:r>
          </a:p>
          <a:p>
            <a:pPr lvl="1">
              <a:spcBef>
                <a:spcPts val="0"/>
              </a:spcBef>
              <a:spcAft>
                <a:spcPts val="1200"/>
              </a:spcAft>
            </a:pPr>
            <a:r>
              <a:rPr lang="en-US" sz="1700" dirty="0">
                <a:latin typeface="Arial" panose="020B0604020202020204" pitchFamily="34" charset="0"/>
                <a:cs typeface="Arial" panose="020B0604020202020204" pitchFamily="34" charset="0"/>
              </a:rPr>
              <a:t>Railings, door handles, light switches, faucets, bathrooms/toilets/handles, living or other shared areas, tables, desks, keyboards/mouse, pens, etc.</a:t>
            </a:r>
          </a:p>
          <a:p>
            <a:pPr>
              <a:spcBef>
                <a:spcPts val="0"/>
              </a:spcBef>
              <a:spcAft>
                <a:spcPts val="1200"/>
              </a:spcAft>
            </a:pPr>
            <a:r>
              <a:rPr lang="en-US" sz="1900" dirty="0">
                <a:latin typeface="Arial" panose="020B0604020202020204" pitchFamily="34" charset="0"/>
                <a:cs typeface="Arial" panose="020B0604020202020204" pitchFamily="34" charset="0"/>
              </a:rPr>
              <a:t>Wash your hands hourly while awake, even if no calls</a:t>
            </a:r>
          </a:p>
          <a:p>
            <a:pPr>
              <a:spcBef>
                <a:spcPts val="0"/>
              </a:spcBef>
              <a:spcAft>
                <a:spcPts val="0"/>
              </a:spcAft>
            </a:pPr>
            <a:r>
              <a:rPr lang="en-US" sz="1900" b="1" dirty="0">
                <a:latin typeface="Arial" panose="020B0604020202020204" pitchFamily="34" charset="0"/>
                <a:cs typeface="Arial" panose="020B0604020202020204" pitchFamily="34" charset="0"/>
              </a:rPr>
              <a:t>Do NOT wear your work clothes home.  </a:t>
            </a:r>
            <a:r>
              <a:rPr lang="en-US" sz="1900" dirty="0">
                <a:latin typeface="Arial" panose="020B0604020202020204" pitchFamily="34" charset="0"/>
                <a:cs typeface="Arial" panose="020B0604020202020204" pitchFamily="34" charset="0"/>
              </a:rPr>
              <a:t>Change at work and bag them.</a:t>
            </a:r>
          </a:p>
          <a:p>
            <a:pPr lvl="1">
              <a:spcBef>
                <a:spcPts val="0"/>
              </a:spcBef>
              <a:spcAft>
                <a:spcPts val="1200"/>
              </a:spcAft>
            </a:pPr>
            <a:r>
              <a:rPr lang="en-US" sz="1600" dirty="0">
                <a:latin typeface="Arial" panose="020B0604020202020204" pitchFamily="34" charset="0"/>
                <a:cs typeface="Arial" panose="020B0604020202020204" pitchFamily="34" charset="0"/>
              </a:rPr>
              <a:t>Carefully place in washing machine.</a:t>
            </a:r>
          </a:p>
          <a:p>
            <a:pPr>
              <a:spcBef>
                <a:spcPts val="0"/>
              </a:spcBef>
              <a:spcAft>
                <a:spcPts val="1200"/>
              </a:spcAft>
            </a:pPr>
            <a:r>
              <a:rPr lang="en-US" sz="1900" dirty="0">
                <a:latin typeface="Arial" panose="020B0604020202020204" pitchFamily="34" charset="0"/>
                <a:cs typeface="Arial" panose="020B0604020202020204" pitchFamily="34" charset="0"/>
              </a:rPr>
              <a:t>Wash your hands before leaving and immediately after returning home.</a:t>
            </a:r>
          </a:p>
        </p:txBody>
      </p:sp>
      <p:sp>
        <p:nvSpPr>
          <p:cNvPr id="4" name="TextBox 3">
            <a:extLst>
              <a:ext uri="{FF2B5EF4-FFF2-40B4-BE49-F238E27FC236}">
                <a16:creationId xmlns:a16="http://schemas.microsoft.com/office/drawing/2014/main" id="{15CC2516-346A-4564-B43F-15CF2E1B8990}"/>
              </a:ext>
            </a:extLst>
          </p:cNvPr>
          <p:cNvSpPr txBox="1"/>
          <p:nvPr/>
        </p:nvSpPr>
        <p:spPr>
          <a:xfrm>
            <a:off x="281354" y="73796"/>
            <a:ext cx="8539915" cy="98488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4000" b="1" dirty="0"/>
              <a:t>Important Messages</a:t>
            </a:r>
          </a:p>
          <a:p>
            <a:r>
              <a:rPr lang="en-US" dirty="0"/>
              <a:t>Per Dr. Hill</a:t>
            </a:r>
          </a:p>
        </p:txBody>
      </p:sp>
    </p:spTree>
    <p:extLst>
      <p:ext uri="{BB962C8B-B14F-4D97-AF65-F5344CB8AC3E}">
        <p14:creationId xmlns:p14="http://schemas.microsoft.com/office/powerpoint/2010/main" val="3764570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135AEF-8360-44B8-9CE0-459BB9A8E9F7}"/>
              </a:ext>
            </a:extLst>
          </p:cNvPr>
          <p:cNvSpPr>
            <a:spLocks noGrp="1"/>
          </p:cNvSpPr>
          <p:nvPr>
            <p:ph type="body" idx="1"/>
          </p:nvPr>
        </p:nvSpPr>
        <p:spPr>
          <a:xfrm>
            <a:off x="801512" y="3734859"/>
            <a:ext cx="7631288" cy="2325282"/>
          </a:xfrm>
        </p:spPr>
        <p:txBody>
          <a:bodyPr>
            <a:normAutofit/>
          </a:bodyPr>
          <a:lstStyle/>
          <a:p>
            <a:r>
              <a:rPr lang="en-US" sz="4800" b="1" dirty="0"/>
              <a:t>Albuterol Inhaler –</a:t>
            </a:r>
            <a:br>
              <a:rPr lang="en-US" sz="4800" b="1" dirty="0"/>
            </a:br>
            <a:r>
              <a:rPr lang="en-US" sz="4800" b="1" dirty="0"/>
              <a:t>Substitution for Nebulizers</a:t>
            </a:r>
          </a:p>
        </p:txBody>
      </p:sp>
      <p:sp>
        <p:nvSpPr>
          <p:cNvPr id="4" name="Rectangle 3">
            <a:extLst>
              <a:ext uri="{FF2B5EF4-FFF2-40B4-BE49-F238E27FC236}">
                <a16:creationId xmlns:a16="http://schemas.microsoft.com/office/drawing/2014/main" id="{FF1E0C5B-0E5E-4728-BCF4-84ECC806EC60}"/>
              </a:ext>
            </a:extLst>
          </p:cNvPr>
          <p:cNvSpPr/>
          <p:nvPr/>
        </p:nvSpPr>
        <p:spPr>
          <a:xfrm>
            <a:off x="841022" y="698426"/>
            <a:ext cx="7461956" cy="2000548"/>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60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NEW PROTOCOL</a:t>
            </a:r>
            <a:r>
              <a:rPr lang="en-US" sz="48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In effect immediately and</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until further notice.</a:t>
            </a:r>
            <a:endParaRPr lang="en-US" sz="3200" dirty="0">
              <a:latin typeface="Calibri" panose="020F0502020204030204" pitchFamily="34" charset="0"/>
              <a:ea typeface="Calibri" panose="020F0502020204030204" pitchFamily="34" charset="0"/>
            </a:endParaRPr>
          </a:p>
        </p:txBody>
      </p:sp>
      <p:sp>
        <p:nvSpPr>
          <p:cNvPr id="7" name="TextBox 6">
            <a:extLst>
              <a:ext uri="{FF2B5EF4-FFF2-40B4-BE49-F238E27FC236}">
                <a16:creationId xmlns:a16="http://schemas.microsoft.com/office/drawing/2014/main" id="{CAA91DFB-820E-4670-96ED-53BF5B420C97}"/>
              </a:ext>
            </a:extLst>
          </p:cNvPr>
          <p:cNvSpPr txBox="1"/>
          <p:nvPr/>
        </p:nvSpPr>
        <p:spPr>
          <a:xfrm>
            <a:off x="3544710" y="35388"/>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
        <p:nvSpPr>
          <p:cNvPr id="5" name="Rectangle 4">
            <a:extLst>
              <a:ext uri="{FF2B5EF4-FFF2-40B4-BE49-F238E27FC236}">
                <a16:creationId xmlns:a16="http://schemas.microsoft.com/office/drawing/2014/main" id="{D4FFE543-8C18-42A2-AFF3-957D56C7D166}"/>
              </a:ext>
            </a:extLst>
          </p:cNvPr>
          <p:cNvSpPr/>
          <p:nvPr/>
        </p:nvSpPr>
        <p:spPr>
          <a:xfrm>
            <a:off x="2743200" y="5658852"/>
            <a:ext cx="6042212" cy="600164"/>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These are protocols and guidance documents were composed for several EMS services who share common EMS medical directors across northeast Iowa, working in collaboration (Dr. L. Fagre, Dr. W. Fangman, Dr. C. Hill, and Dr. C. </a:t>
            </a:r>
            <a:r>
              <a:rPr lang="en-US" sz="1100" dirty="0" err="1">
                <a:latin typeface="Calibri" panose="020F0502020204030204" pitchFamily="34" charset="0"/>
                <a:ea typeface="Calibri" panose="020F0502020204030204" pitchFamily="34" charset="0"/>
                <a:cs typeface="Times New Roman" panose="02020603050405020304" pitchFamily="18" charset="0"/>
              </a:rPr>
              <a:t>Joylani</a:t>
            </a:r>
            <a:r>
              <a:rPr lang="en-US" sz="1100" dirty="0">
                <a:latin typeface="Calibri" panose="020F0502020204030204" pitchFamily="34" charset="0"/>
                <a:ea typeface="Calibri" panose="020F0502020204030204" pitchFamily="34" charset="0"/>
                <a:cs typeface="Times New Roman" panose="02020603050405020304" pitchFamily="18" charset="0"/>
              </a:rPr>
              <a:t>), and these are approved for use by their services only. </a:t>
            </a:r>
            <a:endParaRPr lang="en-US" sz="1100" dirty="0"/>
          </a:p>
        </p:txBody>
      </p:sp>
    </p:spTree>
    <p:extLst>
      <p:ext uri="{BB962C8B-B14F-4D97-AF65-F5344CB8AC3E}">
        <p14:creationId xmlns:p14="http://schemas.microsoft.com/office/powerpoint/2010/main" val="2184299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E0C327-7A9F-4953-8C64-0F40E6D9C58E}"/>
              </a:ext>
            </a:extLst>
          </p:cNvPr>
          <p:cNvSpPr/>
          <p:nvPr/>
        </p:nvSpPr>
        <p:spPr>
          <a:xfrm>
            <a:off x="186266" y="102330"/>
            <a:ext cx="8771466" cy="30777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400" b="1" dirty="0"/>
              <a:t>AVOID THE use of albuterol nebulizers in the field, if possible.  </a:t>
            </a:r>
            <a:r>
              <a:rPr lang="en-US" sz="1400" dirty="0"/>
              <a:t>Consult with Medical Control if any questions.  </a:t>
            </a:r>
          </a:p>
        </p:txBody>
      </p:sp>
      <p:pic>
        <p:nvPicPr>
          <p:cNvPr id="7" name="Picture 6" descr="A screenshot of a social media post&#10;&#10;Description automatically generated">
            <a:extLst>
              <a:ext uri="{FF2B5EF4-FFF2-40B4-BE49-F238E27FC236}">
                <a16:creationId xmlns:a16="http://schemas.microsoft.com/office/drawing/2014/main" id="{781A6DC1-46E4-4083-AE6E-30D0BA9D1FAC}"/>
              </a:ext>
            </a:extLst>
          </p:cNvPr>
          <p:cNvPicPr>
            <a:picLocks noChangeAspect="1"/>
          </p:cNvPicPr>
          <p:nvPr/>
        </p:nvPicPr>
        <p:blipFill>
          <a:blip r:embed="rId3"/>
          <a:stretch>
            <a:fillRect/>
          </a:stretch>
        </p:blipFill>
        <p:spPr>
          <a:xfrm>
            <a:off x="335260" y="809366"/>
            <a:ext cx="8473477" cy="5405167"/>
          </a:xfrm>
          <a:prstGeom prst="rect">
            <a:avLst/>
          </a:prstGeom>
        </p:spPr>
      </p:pic>
      <p:sp>
        <p:nvSpPr>
          <p:cNvPr id="8" name="TextBox 7">
            <a:extLst>
              <a:ext uri="{FF2B5EF4-FFF2-40B4-BE49-F238E27FC236}">
                <a16:creationId xmlns:a16="http://schemas.microsoft.com/office/drawing/2014/main" id="{35B4314A-5444-4F8F-889F-94AC99ABD533}"/>
              </a:ext>
            </a:extLst>
          </p:cNvPr>
          <p:cNvSpPr txBox="1"/>
          <p:nvPr/>
        </p:nvSpPr>
        <p:spPr>
          <a:xfrm>
            <a:off x="0" y="645789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423924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0B78F72-B4D0-406E-B14D-66B02EA39112}"/>
              </a:ext>
            </a:extLst>
          </p:cNvPr>
          <p:cNvGrpSpPr/>
          <p:nvPr/>
        </p:nvGrpSpPr>
        <p:grpSpPr>
          <a:xfrm>
            <a:off x="35860" y="508000"/>
            <a:ext cx="9059333" cy="5621867"/>
            <a:chOff x="508000" y="887399"/>
            <a:chExt cx="8009467" cy="4903801"/>
          </a:xfrm>
        </p:grpSpPr>
        <p:sp>
          <p:nvSpPr>
            <p:cNvPr id="5" name="Rectangle 4">
              <a:extLst>
                <a:ext uri="{FF2B5EF4-FFF2-40B4-BE49-F238E27FC236}">
                  <a16:creationId xmlns:a16="http://schemas.microsoft.com/office/drawing/2014/main" id="{7D782EF2-C7FE-4FE3-820A-745161E2EE83}"/>
                </a:ext>
              </a:extLst>
            </p:cNvPr>
            <p:cNvSpPr/>
            <p:nvPr/>
          </p:nvSpPr>
          <p:spPr>
            <a:xfrm>
              <a:off x="508000" y="887399"/>
              <a:ext cx="8009467" cy="49038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01D26F0-8256-42E9-A854-9BC40CAAF991}"/>
                </a:ext>
              </a:extLst>
            </p:cNvPr>
            <p:cNvPicPr>
              <a:picLocks noChangeAspect="1"/>
            </p:cNvPicPr>
            <p:nvPr/>
          </p:nvPicPr>
          <p:blipFill rotWithShape="1">
            <a:blip r:embed="rId3"/>
            <a:srcRect l="7413" t="16145" r="6260" b="18781"/>
            <a:stretch/>
          </p:blipFill>
          <p:spPr>
            <a:xfrm>
              <a:off x="626532" y="1526074"/>
              <a:ext cx="5065510" cy="3818466"/>
            </a:xfrm>
            <a:prstGeom prst="rect">
              <a:avLst/>
            </a:prstGeom>
          </p:spPr>
        </p:pic>
        <p:sp>
          <p:nvSpPr>
            <p:cNvPr id="3" name="TextBox 2">
              <a:extLst>
                <a:ext uri="{FF2B5EF4-FFF2-40B4-BE49-F238E27FC236}">
                  <a16:creationId xmlns:a16="http://schemas.microsoft.com/office/drawing/2014/main" id="{80020AC2-2E07-48B8-887D-DE209AA9B9E1}"/>
                </a:ext>
              </a:extLst>
            </p:cNvPr>
            <p:cNvSpPr txBox="1"/>
            <p:nvPr/>
          </p:nvSpPr>
          <p:spPr>
            <a:xfrm>
              <a:off x="5692042" y="2187202"/>
              <a:ext cx="2609582" cy="236249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t>“Puff” (while mouth is covering mouth piece)</a:t>
              </a:r>
            </a:p>
            <a:p>
              <a:pPr marL="285750" indent="-285750">
                <a:spcAft>
                  <a:spcPts val="1200"/>
                </a:spcAft>
                <a:buFont typeface="Arial" panose="020B0604020202020204" pitchFamily="34" charset="0"/>
                <a:buChar char="•"/>
              </a:pPr>
              <a:r>
                <a:rPr lang="en-US" sz="2000" b="1" dirty="0"/>
                <a:t>Then, slow/deep </a:t>
              </a:r>
              <a:r>
                <a:rPr lang="en-US" sz="2000" b="1" u="sng" dirty="0"/>
                <a:t>inhale</a:t>
              </a:r>
            </a:p>
            <a:p>
              <a:pPr marL="285750" indent="-285750">
                <a:spcAft>
                  <a:spcPts val="1200"/>
                </a:spcAft>
                <a:buFont typeface="Arial" panose="020B0604020202020204" pitchFamily="34" charset="0"/>
                <a:buChar char="•"/>
              </a:pPr>
              <a:r>
                <a:rPr lang="en-US" sz="2000" b="1" dirty="0"/>
                <a:t>HOLD breath</a:t>
              </a:r>
            </a:p>
            <a:p>
              <a:pPr marL="285750" indent="-285750">
                <a:spcAft>
                  <a:spcPts val="1200"/>
                </a:spcAft>
                <a:buFont typeface="Arial" panose="020B0604020202020204" pitchFamily="34" charset="0"/>
                <a:buChar char="•"/>
              </a:pPr>
              <a:r>
                <a:rPr lang="en-US" sz="2000" b="1" dirty="0"/>
                <a:t>Then fully, slowly </a:t>
              </a:r>
              <a:r>
                <a:rPr lang="en-US" sz="2000" b="1" u="sng" dirty="0"/>
                <a:t>exhale</a:t>
              </a:r>
              <a:endParaRPr lang="en-US" sz="2000" dirty="0"/>
            </a:p>
          </p:txBody>
        </p:sp>
        <p:sp>
          <p:nvSpPr>
            <p:cNvPr id="4" name="TextBox 3">
              <a:extLst>
                <a:ext uri="{FF2B5EF4-FFF2-40B4-BE49-F238E27FC236}">
                  <a16:creationId xmlns:a16="http://schemas.microsoft.com/office/drawing/2014/main" id="{C54CB7D8-4296-4001-97D8-3215307D62CB}"/>
                </a:ext>
              </a:extLst>
            </p:cNvPr>
            <p:cNvSpPr txBox="1"/>
            <p:nvPr/>
          </p:nvSpPr>
          <p:spPr>
            <a:xfrm>
              <a:off x="769246" y="887399"/>
              <a:ext cx="4563533" cy="584775"/>
            </a:xfrm>
            <a:prstGeom prst="rect">
              <a:avLst/>
            </a:prstGeom>
            <a:noFill/>
          </p:spPr>
          <p:txBody>
            <a:bodyPr wrap="square" rtlCol="0">
              <a:spAutoFit/>
            </a:bodyPr>
            <a:lstStyle/>
            <a:p>
              <a:r>
                <a:rPr lang="en-US" sz="3200" dirty="0"/>
                <a:t>Spacer Device</a:t>
              </a:r>
            </a:p>
          </p:txBody>
        </p:sp>
      </p:grpSp>
      <p:cxnSp>
        <p:nvCxnSpPr>
          <p:cNvPr id="8" name="Straight Arrow Connector 7">
            <a:extLst>
              <a:ext uri="{FF2B5EF4-FFF2-40B4-BE49-F238E27FC236}">
                <a16:creationId xmlns:a16="http://schemas.microsoft.com/office/drawing/2014/main" id="{F0D288D3-6A11-4160-AA8B-FF9C8866C672}"/>
              </a:ext>
            </a:extLst>
          </p:cNvPr>
          <p:cNvCxnSpPr>
            <a:cxnSpLocks/>
          </p:cNvCxnSpPr>
          <p:nvPr/>
        </p:nvCxnSpPr>
        <p:spPr>
          <a:xfrm flipH="1" flipV="1">
            <a:off x="5632328" y="1667933"/>
            <a:ext cx="939799" cy="364067"/>
          </a:xfrm>
          <a:prstGeom prst="straightConnector1">
            <a:avLst/>
          </a:prstGeom>
          <a:ln w="571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71632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135AEF-8360-44B8-9CE0-459BB9A8E9F7}"/>
              </a:ext>
            </a:extLst>
          </p:cNvPr>
          <p:cNvSpPr>
            <a:spLocks noGrp="1"/>
          </p:cNvSpPr>
          <p:nvPr>
            <p:ph type="body" idx="1"/>
          </p:nvPr>
        </p:nvSpPr>
        <p:spPr>
          <a:xfrm>
            <a:off x="801512" y="3734859"/>
            <a:ext cx="7631288" cy="2325282"/>
          </a:xfrm>
        </p:spPr>
        <p:txBody>
          <a:bodyPr>
            <a:normAutofit/>
          </a:bodyPr>
          <a:lstStyle/>
          <a:p>
            <a:r>
              <a:rPr lang="en-US" sz="4800" b="1" dirty="0"/>
              <a:t>Evaluate/Release and </a:t>
            </a:r>
            <a:br>
              <a:rPr lang="en-US" sz="4800" b="1" dirty="0"/>
            </a:br>
            <a:r>
              <a:rPr lang="en-US" sz="4800" b="1" dirty="0"/>
              <a:t>Alternative Destination </a:t>
            </a:r>
          </a:p>
        </p:txBody>
      </p:sp>
      <p:sp>
        <p:nvSpPr>
          <p:cNvPr id="4" name="Rectangle 3">
            <a:extLst>
              <a:ext uri="{FF2B5EF4-FFF2-40B4-BE49-F238E27FC236}">
                <a16:creationId xmlns:a16="http://schemas.microsoft.com/office/drawing/2014/main" id="{FF1E0C5B-0E5E-4728-BCF4-84ECC806EC60}"/>
              </a:ext>
            </a:extLst>
          </p:cNvPr>
          <p:cNvSpPr/>
          <p:nvPr/>
        </p:nvSpPr>
        <p:spPr>
          <a:xfrm>
            <a:off x="841022" y="698426"/>
            <a:ext cx="7461956" cy="2000548"/>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60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NEW PROTOCOL</a:t>
            </a:r>
            <a:r>
              <a:rPr lang="en-US" sz="48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In effect immediately and</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until further notice.</a:t>
            </a:r>
            <a:endParaRPr lang="en-US" sz="3200"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AD8BAC7D-48DB-4F48-89A7-69120D0DE942}"/>
              </a:ext>
            </a:extLst>
          </p:cNvPr>
          <p:cNvSpPr txBox="1"/>
          <p:nvPr/>
        </p:nvSpPr>
        <p:spPr>
          <a:xfrm>
            <a:off x="0" y="645789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
        <p:nvSpPr>
          <p:cNvPr id="2" name="Rectangle 1">
            <a:extLst>
              <a:ext uri="{FF2B5EF4-FFF2-40B4-BE49-F238E27FC236}">
                <a16:creationId xmlns:a16="http://schemas.microsoft.com/office/drawing/2014/main" id="{346C3A2C-6062-49E7-B21C-BA9520D54215}"/>
              </a:ext>
            </a:extLst>
          </p:cNvPr>
          <p:cNvSpPr/>
          <p:nvPr/>
        </p:nvSpPr>
        <p:spPr>
          <a:xfrm>
            <a:off x="2743200" y="5658852"/>
            <a:ext cx="6042212" cy="600164"/>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These are protocols and guidance documents were composed for several EMS services who share common EMS medical directors across northeast Iowa, working in collaboration (Dr. L. Fagre, Dr. W. Fangman, Dr. C. Hill, and Dr. C. </a:t>
            </a:r>
            <a:r>
              <a:rPr lang="en-US" sz="1100" dirty="0" err="1">
                <a:latin typeface="Calibri" panose="020F0502020204030204" pitchFamily="34" charset="0"/>
                <a:ea typeface="Calibri" panose="020F0502020204030204" pitchFamily="34" charset="0"/>
                <a:cs typeface="Times New Roman" panose="02020603050405020304" pitchFamily="18" charset="0"/>
              </a:rPr>
              <a:t>Joylani</a:t>
            </a:r>
            <a:r>
              <a:rPr lang="en-US" sz="1100" dirty="0">
                <a:latin typeface="Calibri" panose="020F0502020204030204" pitchFamily="34" charset="0"/>
                <a:ea typeface="Calibri" panose="020F0502020204030204" pitchFamily="34" charset="0"/>
                <a:cs typeface="Times New Roman" panose="02020603050405020304" pitchFamily="18" charset="0"/>
              </a:rPr>
              <a:t>), and these are approved for use by their services only. </a:t>
            </a:r>
            <a:endParaRPr lang="en-US" sz="1100" dirty="0"/>
          </a:p>
        </p:txBody>
      </p:sp>
    </p:spTree>
    <p:extLst>
      <p:ext uri="{BB962C8B-B14F-4D97-AF65-F5344CB8AC3E}">
        <p14:creationId xmlns:p14="http://schemas.microsoft.com/office/powerpoint/2010/main" val="181584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8181A50-C8BE-4392-983D-C06579080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social media post&#10;&#10;Description automatically generated">
            <a:extLst>
              <a:ext uri="{FF2B5EF4-FFF2-40B4-BE49-F238E27FC236}">
                <a16:creationId xmlns:a16="http://schemas.microsoft.com/office/drawing/2014/main" id="{43003883-79C4-4B98-9A82-3854EE4EDAF0}"/>
              </a:ext>
            </a:extLst>
          </p:cNvPr>
          <p:cNvPicPr>
            <a:picLocks noChangeAspect="1"/>
          </p:cNvPicPr>
          <p:nvPr/>
        </p:nvPicPr>
        <p:blipFill rotWithShape="1">
          <a:blip r:embed="rId3"/>
          <a:srcRect t="14949"/>
          <a:stretch/>
        </p:blipFill>
        <p:spPr>
          <a:xfrm>
            <a:off x="0" y="918660"/>
            <a:ext cx="9143999" cy="5074516"/>
          </a:xfrm>
          <a:prstGeom prst="rect">
            <a:avLst/>
          </a:prstGeom>
        </p:spPr>
      </p:pic>
      <p:sp>
        <p:nvSpPr>
          <p:cNvPr id="4" name="TextBox 3">
            <a:extLst>
              <a:ext uri="{FF2B5EF4-FFF2-40B4-BE49-F238E27FC236}">
                <a16:creationId xmlns:a16="http://schemas.microsoft.com/office/drawing/2014/main" id="{381222B3-4C13-489E-81B3-A92373F93DB7}"/>
              </a:ext>
            </a:extLst>
          </p:cNvPr>
          <p:cNvSpPr txBox="1"/>
          <p:nvPr/>
        </p:nvSpPr>
        <p:spPr>
          <a:xfrm>
            <a:off x="6762045" y="6379471"/>
            <a:ext cx="2111022"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spcAft>
                <a:spcPts val="600"/>
              </a:spcAft>
            </a:pPr>
            <a:r>
              <a:rPr lang="en-US" dirty="0"/>
              <a:t>Continued…</a:t>
            </a:r>
            <a:endParaRPr lang="en-US"/>
          </a:p>
        </p:txBody>
      </p:sp>
      <p:sp>
        <p:nvSpPr>
          <p:cNvPr id="8" name="TextBox 7">
            <a:extLst>
              <a:ext uri="{FF2B5EF4-FFF2-40B4-BE49-F238E27FC236}">
                <a16:creationId xmlns:a16="http://schemas.microsoft.com/office/drawing/2014/main" id="{671FFF07-CA8E-43E8-AAE7-C8BD507BF49E}"/>
              </a:ext>
            </a:extLst>
          </p:cNvPr>
          <p:cNvSpPr txBox="1"/>
          <p:nvPr/>
        </p:nvSpPr>
        <p:spPr>
          <a:xfrm>
            <a:off x="0" y="645789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spcAft>
                <a:spcPts val="600"/>
              </a:spcAft>
            </a:pPr>
            <a:r>
              <a:rPr lang="en-US" sz="2000" b="1" dirty="0">
                <a:solidFill>
                  <a:schemeClr val="tx1"/>
                </a:solidFill>
                <a:effectLst>
                  <a:outerShdw blurRad="38100" dist="38100" dir="2700000" algn="tl">
                    <a:srgbClr val="000000">
                      <a:alpha val="43137"/>
                    </a:srgbClr>
                  </a:outerShdw>
                </a:effectLst>
              </a:rPr>
              <a:t>UPDATED</a:t>
            </a:r>
            <a:endParaRPr lang="en-US" sz="2000" b="1">
              <a:solidFill>
                <a:schemeClr val="tx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C19D1FB1-359E-4C10-B5C0-BD4E48F4E556}"/>
              </a:ext>
            </a:extLst>
          </p:cNvPr>
          <p:cNvPicPr>
            <a:picLocks noChangeAspect="1"/>
          </p:cNvPicPr>
          <p:nvPr/>
        </p:nvPicPr>
        <p:blipFill>
          <a:blip r:embed="rId4"/>
          <a:stretch>
            <a:fillRect/>
          </a:stretch>
        </p:blipFill>
        <p:spPr>
          <a:xfrm>
            <a:off x="-1" y="38394"/>
            <a:ext cx="9144000" cy="880267"/>
          </a:xfrm>
          <a:prstGeom prst="rect">
            <a:avLst/>
          </a:prstGeom>
        </p:spPr>
      </p:pic>
    </p:spTree>
    <p:extLst>
      <p:ext uri="{BB962C8B-B14F-4D97-AF65-F5344CB8AC3E}">
        <p14:creationId xmlns:p14="http://schemas.microsoft.com/office/powerpoint/2010/main" val="2836598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CC5D-B1A0-4240-B84B-776643FB13A5}"/>
              </a:ext>
            </a:extLst>
          </p:cNvPr>
          <p:cNvSpPr>
            <a:spLocks noGrp="1"/>
          </p:cNvSpPr>
          <p:nvPr>
            <p:ph type="title"/>
          </p:nvPr>
        </p:nvSpPr>
        <p:spPr/>
        <p:txBody>
          <a:bodyPr>
            <a:normAutofit/>
          </a:bodyPr>
          <a:lstStyle/>
          <a:p>
            <a:r>
              <a:rPr lang="en-US" sz="4800" b="1" dirty="0"/>
              <a:t>Background</a:t>
            </a:r>
            <a:br>
              <a:rPr lang="en-US" sz="2700" b="1" dirty="0"/>
            </a:br>
            <a:r>
              <a:rPr lang="en-US" sz="2700" b="1" dirty="0"/>
              <a:t>Covid-19 Infection</a:t>
            </a:r>
          </a:p>
        </p:txBody>
      </p:sp>
      <p:sp>
        <p:nvSpPr>
          <p:cNvPr id="3" name="Content Placeholder 2">
            <a:extLst>
              <a:ext uri="{FF2B5EF4-FFF2-40B4-BE49-F238E27FC236}">
                <a16:creationId xmlns:a16="http://schemas.microsoft.com/office/drawing/2014/main" id="{5A916902-4BFB-4648-A07C-4952FABBE6F5}"/>
              </a:ext>
            </a:extLst>
          </p:cNvPr>
          <p:cNvSpPr>
            <a:spLocks noGrp="1"/>
          </p:cNvSpPr>
          <p:nvPr>
            <p:ph idx="1"/>
          </p:nvPr>
        </p:nvSpPr>
        <p:spPr>
          <a:xfrm>
            <a:off x="1176864" y="2490134"/>
            <a:ext cx="7258923" cy="3785159"/>
          </a:xfrm>
        </p:spPr>
        <p:txBody>
          <a:bodyPr>
            <a:normAutofit/>
          </a:bodyPr>
          <a:lstStyle/>
          <a:p>
            <a:pPr>
              <a:spcBef>
                <a:spcPts val="0"/>
              </a:spcBef>
              <a:spcAft>
                <a:spcPts val="0"/>
              </a:spcAft>
            </a:pPr>
            <a:r>
              <a:rPr lang="en-US" sz="3200" dirty="0">
                <a:latin typeface="Arial" panose="020B0604020202020204" pitchFamily="34" charset="0"/>
                <a:cs typeface="Arial" panose="020B0604020202020204" pitchFamily="34" charset="0"/>
              </a:rPr>
              <a:t>Incubation period ≈4 days </a:t>
            </a:r>
            <a:r>
              <a:rPr lang="en-US" sz="2800" dirty="0">
                <a:latin typeface="Arial" panose="020B0604020202020204" pitchFamily="34" charset="0"/>
                <a:cs typeface="Arial" panose="020B0604020202020204" pitchFamily="34" charset="0"/>
              </a:rPr>
              <a:t>(2-7 days)</a:t>
            </a:r>
          </a:p>
          <a:p>
            <a:pPr>
              <a:spcBef>
                <a:spcPts val="0"/>
              </a:spcBef>
              <a:spcAft>
                <a:spcPts val="0"/>
              </a:spcAft>
            </a:pPr>
            <a:r>
              <a:rPr lang="en-US" sz="3200" dirty="0">
                <a:latin typeface="Arial" panose="020B0604020202020204" pitchFamily="34" charset="0"/>
                <a:cs typeface="Arial" panose="020B0604020202020204" pitchFamily="34" charset="0"/>
              </a:rPr>
              <a:t>Common symptoms:</a:t>
            </a:r>
          </a:p>
          <a:p>
            <a:pPr lvl="1">
              <a:spcBef>
                <a:spcPts val="0"/>
              </a:spcBef>
              <a:spcAft>
                <a:spcPts val="0"/>
              </a:spcAft>
            </a:pPr>
            <a:r>
              <a:rPr lang="en-US" sz="3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Fever</a:t>
            </a:r>
            <a:r>
              <a:rPr lang="en-US" sz="2800" dirty="0">
                <a:latin typeface="Arial" panose="020B0604020202020204" pitchFamily="34" charset="0"/>
                <a:cs typeface="Arial" panose="020B0604020202020204" pitchFamily="34" charset="0"/>
              </a:rPr>
              <a:t>, </a:t>
            </a:r>
            <a:r>
              <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Cough</a:t>
            </a:r>
            <a:r>
              <a:rPr lang="en-US" sz="2800" dirty="0">
                <a:latin typeface="Arial" panose="020B0604020202020204" pitchFamily="34" charset="0"/>
                <a:cs typeface="Arial" panose="020B0604020202020204" pitchFamily="34" charset="0"/>
              </a:rPr>
              <a:t>,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myalgia</a:t>
            </a:r>
            <a:r>
              <a:rPr lang="en-US" sz="2800" dirty="0">
                <a:latin typeface="Arial" panose="020B0604020202020204" pitchFamily="34" charset="0"/>
                <a:cs typeface="Arial" panose="020B0604020202020204" pitchFamily="34" charset="0"/>
              </a:rPr>
              <a:t>, </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fatigue</a:t>
            </a:r>
            <a:r>
              <a:rPr lang="en-US" sz="2800" dirty="0">
                <a:latin typeface="Arial" panose="020B0604020202020204" pitchFamily="34" charset="0"/>
                <a:cs typeface="Arial" panose="020B0604020202020204" pitchFamily="34" charset="0"/>
              </a:rPr>
              <a:t>, </a:t>
            </a: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SOB</a:t>
            </a:r>
            <a:endPar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spcBef>
                <a:spcPts val="0"/>
              </a:spcBef>
              <a:spcAft>
                <a:spcPts val="0"/>
              </a:spcAft>
            </a:pPr>
            <a:r>
              <a:rPr lang="en-US" sz="2800" dirty="0">
                <a:latin typeface="Arial" panose="020B0604020202020204" pitchFamily="34" charset="0"/>
                <a:cs typeface="Arial" panose="020B0604020202020204" pitchFamily="34" charset="0"/>
              </a:rPr>
              <a:t>Lesser common symptoms:</a:t>
            </a:r>
          </a:p>
          <a:p>
            <a:pPr lvl="1">
              <a:spcBef>
                <a:spcPts val="0"/>
              </a:spcBef>
              <a:spcAft>
                <a:spcPts val="0"/>
              </a:spcAft>
            </a:pPr>
            <a:r>
              <a:rPr lang="en-US" sz="2400" dirty="0">
                <a:latin typeface="Arial" panose="020B0604020202020204" pitchFamily="34" charset="0"/>
                <a:cs typeface="Arial" panose="020B0604020202020204" pitchFamily="34" charset="0"/>
              </a:rPr>
              <a:t>Sore throat, headache, cough with sputum production, hemoptysis</a:t>
            </a:r>
          </a:p>
          <a:p>
            <a:pPr>
              <a:spcBef>
                <a:spcPts val="0"/>
              </a:spcBef>
              <a:spcAft>
                <a:spcPts val="0"/>
              </a:spcAft>
            </a:pPr>
            <a:r>
              <a:rPr lang="en-US" sz="2600" dirty="0">
                <a:latin typeface="Arial" panose="020B0604020202020204" pitchFamily="34" charset="0"/>
                <a:cs typeface="Arial" panose="020B0604020202020204" pitchFamily="34" charset="0"/>
              </a:rPr>
              <a:t>Very early symptoms may include: </a:t>
            </a:r>
            <a:r>
              <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loss of smell or taste</a:t>
            </a:r>
          </a:p>
        </p:txBody>
      </p:sp>
      <p:sp>
        <p:nvSpPr>
          <p:cNvPr id="4" name="TextBox 3">
            <a:extLst>
              <a:ext uri="{FF2B5EF4-FFF2-40B4-BE49-F238E27FC236}">
                <a16:creationId xmlns:a16="http://schemas.microsoft.com/office/drawing/2014/main" id="{AEF17EBE-2F2D-4BCA-9733-DBA08FEA140D}"/>
              </a:ext>
            </a:extLst>
          </p:cNvPr>
          <p:cNvSpPr txBox="1"/>
          <p:nvPr/>
        </p:nvSpPr>
        <p:spPr>
          <a:xfrm>
            <a:off x="3742266" y="5742608"/>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4120385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6DC1B03-5277-4A2A-8C96-9DDE5144AB40}"/>
              </a:ext>
            </a:extLst>
          </p:cNvPr>
          <p:cNvGrpSpPr/>
          <p:nvPr/>
        </p:nvGrpSpPr>
        <p:grpSpPr>
          <a:xfrm>
            <a:off x="0" y="22575"/>
            <a:ext cx="9144000" cy="6468533"/>
            <a:chOff x="254582" y="293511"/>
            <a:chExt cx="8889418" cy="6232386"/>
          </a:xfrm>
        </p:grpSpPr>
        <p:pic>
          <p:nvPicPr>
            <p:cNvPr id="5" name="Picture 4" descr="A screenshot of a cell phone&#10;&#10;Description automatically generated">
              <a:extLst>
                <a:ext uri="{FF2B5EF4-FFF2-40B4-BE49-F238E27FC236}">
                  <a16:creationId xmlns:a16="http://schemas.microsoft.com/office/drawing/2014/main" id="{C03848E7-711A-462D-87EE-2E4656AD25FE}"/>
                </a:ext>
              </a:extLst>
            </p:cNvPr>
            <p:cNvPicPr>
              <a:picLocks noChangeAspect="1"/>
            </p:cNvPicPr>
            <p:nvPr/>
          </p:nvPicPr>
          <p:blipFill>
            <a:blip r:embed="rId3"/>
            <a:stretch>
              <a:fillRect/>
            </a:stretch>
          </p:blipFill>
          <p:spPr>
            <a:xfrm>
              <a:off x="854558" y="293511"/>
              <a:ext cx="8289442" cy="3905956"/>
            </a:xfrm>
            <a:prstGeom prst="rect">
              <a:avLst/>
            </a:prstGeom>
          </p:spPr>
        </p:pic>
        <p:pic>
          <p:nvPicPr>
            <p:cNvPr id="7" name="Picture 6" descr="A close up of a person&#10;&#10;Description automatically generated">
              <a:extLst>
                <a:ext uri="{FF2B5EF4-FFF2-40B4-BE49-F238E27FC236}">
                  <a16:creationId xmlns:a16="http://schemas.microsoft.com/office/drawing/2014/main" id="{F38EB4AB-EBE0-4CEF-8D28-45BBC1502B42}"/>
                </a:ext>
              </a:extLst>
            </p:cNvPr>
            <p:cNvPicPr>
              <a:picLocks noChangeAspect="1"/>
            </p:cNvPicPr>
            <p:nvPr/>
          </p:nvPicPr>
          <p:blipFill>
            <a:blip r:embed="rId4"/>
            <a:stretch>
              <a:fillRect/>
            </a:stretch>
          </p:blipFill>
          <p:spPr>
            <a:xfrm>
              <a:off x="254582" y="4199466"/>
              <a:ext cx="8889418" cy="2326431"/>
            </a:xfrm>
            <a:prstGeom prst="rect">
              <a:avLst/>
            </a:prstGeom>
          </p:spPr>
        </p:pic>
        <p:sp>
          <p:nvSpPr>
            <p:cNvPr id="8" name="Rectangle 7">
              <a:extLst>
                <a:ext uri="{FF2B5EF4-FFF2-40B4-BE49-F238E27FC236}">
                  <a16:creationId xmlns:a16="http://schemas.microsoft.com/office/drawing/2014/main" id="{603EAB7E-C4A8-4168-8716-8463DFF3E37C}"/>
                </a:ext>
              </a:extLst>
            </p:cNvPr>
            <p:cNvSpPr/>
            <p:nvPr/>
          </p:nvSpPr>
          <p:spPr>
            <a:xfrm>
              <a:off x="254582" y="293511"/>
              <a:ext cx="599976" cy="3905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2969BB2A-2D1F-4476-AC4B-82381B4894FF}"/>
              </a:ext>
            </a:extLst>
          </p:cNvPr>
          <p:cNvSpPr txBox="1"/>
          <p:nvPr/>
        </p:nvSpPr>
        <p:spPr>
          <a:xfrm>
            <a:off x="0" y="6470590"/>
            <a:ext cx="1659467" cy="36933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133233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9D85EB-5CBD-4601-9A27-B6855F7C5530}"/>
              </a:ext>
            </a:extLst>
          </p:cNvPr>
          <p:cNvPicPr>
            <a:picLocks noChangeAspect="1"/>
          </p:cNvPicPr>
          <p:nvPr/>
        </p:nvPicPr>
        <p:blipFill>
          <a:blip r:embed="rId2"/>
          <a:stretch>
            <a:fillRect/>
          </a:stretch>
        </p:blipFill>
        <p:spPr>
          <a:xfrm>
            <a:off x="1956061" y="0"/>
            <a:ext cx="5231877" cy="6858000"/>
          </a:xfrm>
          <a:prstGeom prst="rect">
            <a:avLst/>
          </a:prstGeom>
          <a:solidFill>
            <a:schemeClr val="bg1"/>
          </a:solidFill>
          <a:effectLst>
            <a:innerShdw blurRad="63500" dist="50800" dir="2700000">
              <a:prstClr val="black">
                <a:alpha val="50000"/>
              </a:prstClr>
            </a:innerShdw>
          </a:effectLst>
        </p:spPr>
      </p:pic>
    </p:spTree>
    <p:extLst>
      <p:ext uri="{BB962C8B-B14F-4D97-AF65-F5344CB8AC3E}">
        <p14:creationId xmlns:p14="http://schemas.microsoft.com/office/powerpoint/2010/main" val="1971711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135AEF-8360-44B8-9CE0-459BB9A8E9F7}"/>
              </a:ext>
            </a:extLst>
          </p:cNvPr>
          <p:cNvSpPr>
            <a:spLocks noGrp="1"/>
          </p:cNvSpPr>
          <p:nvPr>
            <p:ph type="body" idx="1"/>
          </p:nvPr>
        </p:nvSpPr>
        <p:spPr>
          <a:xfrm>
            <a:off x="801512" y="3734859"/>
            <a:ext cx="7631288" cy="2325282"/>
          </a:xfrm>
        </p:spPr>
        <p:txBody>
          <a:bodyPr>
            <a:normAutofit/>
          </a:bodyPr>
          <a:lstStyle/>
          <a:p>
            <a:r>
              <a:rPr lang="en-US" sz="4800" b="1" dirty="0"/>
              <a:t>Use of Tele-Technology </a:t>
            </a:r>
            <a:endParaRPr lang="en-US" sz="4800" b="1" u="sng" dirty="0"/>
          </a:p>
        </p:txBody>
      </p:sp>
      <p:sp>
        <p:nvSpPr>
          <p:cNvPr id="4" name="Rectangle 3">
            <a:extLst>
              <a:ext uri="{FF2B5EF4-FFF2-40B4-BE49-F238E27FC236}">
                <a16:creationId xmlns:a16="http://schemas.microsoft.com/office/drawing/2014/main" id="{FF1E0C5B-0E5E-4728-BCF4-84ECC806EC60}"/>
              </a:ext>
            </a:extLst>
          </p:cNvPr>
          <p:cNvSpPr/>
          <p:nvPr/>
        </p:nvSpPr>
        <p:spPr>
          <a:xfrm>
            <a:off x="841022" y="698426"/>
            <a:ext cx="7461956" cy="2000548"/>
          </a:xfrm>
          <a:prstGeom prst="rect">
            <a:avLst/>
          </a:prstGeom>
          <a:solidFill>
            <a:schemeClr val="accent6">
              <a:lumMod val="20000"/>
              <a:lumOff val="80000"/>
            </a:schemeClr>
          </a:solid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60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NEW PROTOCOL</a:t>
            </a:r>
            <a:r>
              <a:rPr lang="en-US" sz="4800" b="1" u="sng" dirty="0">
                <a:solidFill>
                  <a:srgbClr val="C00000"/>
                </a:solidFill>
                <a:effectLst>
                  <a:outerShdw blurRad="38100" dist="38100" dir="2700000" algn="tl">
                    <a:srgbClr val="000000">
                      <a:alpha val="43137"/>
                    </a:srgbClr>
                  </a:outerShdw>
                </a:effectLst>
                <a:highlight>
                  <a:srgbClr val="FFFF00"/>
                </a:highlight>
                <a:latin typeface="Calibri" panose="020F0502020204030204" pitchFamily="34" charset="0"/>
                <a:ea typeface="Calibri" panose="020F0502020204030204" pitchFamily="34" charset="0"/>
              </a:rPr>
              <a:t>:</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In effect immediately and</a:t>
            </a:r>
            <a:br>
              <a:rPr lang="en-US" sz="3200" b="1" u="sng" dirty="0">
                <a:solidFill>
                  <a:srgbClr val="000000"/>
                </a:solidFill>
                <a:latin typeface="Calibri" panose="020F0502020204030204" pitchFamily="34" charset="0"/>
                <a:ea typeface="Calibri" panose="020F0502020204030204" pitchFamily="34" charset="0"/>
              </a:rPr>
            </a:br>
            <a:r>
              <a:rPr lang="en-US" sz="3200" b="1" u="sng" dirty="0">
                <a:solidFill>
                  <a:srgbClr val="000000"/>
                </a:solidFill>
                <a:latin typeface="Calibri" panose="020F0502020204030204" pitchFamily="34" charset="0"/>
                <a:ea typeface="Calibri" panose="020F0502020204030204" pitchFamily="34" charset="0"/>
              </a:rPr>
              <a:t>until further notice.</a:t>
            </a:r>
            <a:endParaRPr lang="en-US" sz="3200" dirty="0">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D2FBFDDC-771A-4DEF-8752-5779C925935F}"/>
              </a:ext>
            </a:extLst>
          </p:cNvPr>
          <p:cNvSpPr txBox="1"/>
          <p:nvPr/>
        </p:nvSpPr>
        <p:spPr>
          <a:xfrm>
            <a:off x="0" y="645789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
        <p:nvSpPr>
          <p:cNvPr id="6" name="Rectangle 5">
            <a:extLst>
              <a:ext uri="{FF2B5EF4-FFF2-40B4-BE49-F238E27FC236}">
                <a16:creationId xmlns:a16="http://schemas.microsoft.com/office/drawing/2014/main" id="{2CEFC51C-0C7B-4DF9-B36E-430D5981F625}"/>
              </a:ext>
            </a:extLst>
          </p:cNvPr>
          <p:cNvSpPr/>
          <p:nvPr/>
        </p:nvSpPr>
        <p:spPr>
          <a:xfrm>
            <a:off x="2743200" y="5658852"/>
            <a:ext cx="6042212" cy="600164"/>
          </a:xfrm>
          <a:prstGeom prst="rect">
            <a:avLst/>
          </a:prstGeom>
        </p:spPr>
        <p:txBody>
          <a:bodyPr wrap="squar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These are protocols and guidance documents were composed for several EMS services who share common EMS medical directors across northeast Iowa, working in collaboration (Dr. L. Fagre, Dr. W. Fangman, Dr. C. Hill, and Dr. C. </a:t>
            </a:r>
            <a:r>
              <a:rPr lang="en-US" sz="1100" dirty="0" err="1">
                <a:latin typeface="Calibri" panose="020F0502020204030204" pitchFamily="34" charset="0"/>
                <a:ea typeface="Calibri" panose="020F0502020204030204" pitchFamily="34" charset="0"/>
                <a:cs typeface="Times New Roman" panose="02020603050405020304" pitchFamily="18" charset="0"/>
              </a:rPr>
              <a:t>Joylani</a:t>
            </a:r>
            <a:r>
              <a:rPr lang="en-US" sz="1100" dirty="0">
                <a:latin typeface="Calibri" panose="020F0502020204030204" pitchFamily="34" charset="0"/>
                <a:ea typeface="Calibri" panose="020F0502020204030204" pitchFamily="34" charset="0"/>
                <a:cs typeface="Times New Roman" panose="02020603050405020304" pitchFamily="18" charset="0"/>
              </a:rPr>
              <a:t>), and these are approved for use by their services only. </a:t>
            </a:r>
            <a:endParaRPr lang="en-US" sz="1100" dirty="0"/>
          </a:p>
        </p:txBody>
      </p:sp>
    </p:spTree>
    <p:extLst>
      <p:ext uri="{BB962C8B-B14F-4D97-AF65-F5344CB8AC3E}">
        <p14:creationId xmlns:p14="http://schemas.microsoft.com/office/powerpoint/2010/main" val="4008955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F94269E-0550-470E-84F3-6D4A4FD73A43}"/>
              </a:ext>
            </a:extLst>
          </p:cNvPr>
          <p:cNvSpPr txBox="1"/>
          <p:nvPr/>
        </p:nvSpPr>
        <p:spPr>
          <a:xfrm>
            <a:off x="0" y="645789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pic>
        <p:nvPicPr>
          <p:cNvPr id="2" name="Picture 1">
            <a:extLst>
              <a:ext uri="{FF2B5EF4-FFF2-40B4-BE49-F238E27FC236}">
                <a16:creationId xmlns:a16="http://schemas.microsoft.com/office/drawing/2014/main" id="{BCA826D8-09F5-4F6E-A83A-EFFD25074793}"/>
              </a:ext>
            </a:extLst>
          </p:cNvPr>
          <p:cNvPicPr>
            <a:picLocks noChangeAspect="1"/>
          </p:cNvPicPr>
          <p:nvPr/>
        </p:nvPicPr>
        <p:blipFill>
          <a:blip r:embed="rId3"/>
          <a:stretch>
            <a:fillRect/>
          </a:stretch>
        </p:blipFill>
        <p:spPr>
          <a:xfrm>
            <a:off x="0" y="367553"/>
            <a:ext cx="9144000" cy="915297"/>
          </a:xfrm>
          <a:prstGeom prst="rect">
            <a:avLst/>
          </a:prstGeom>
        </p:spPr>
      </p:pic>
      <p:pic>
        <p:nvPicPr>
          <p:cNvPr id="4" name="Picture 3">
            <a:extLst>
              <a:ext uri="{FF2B5EF4-FFF2-40B4-BE49-F238E27FC236}">
                <a16:creationId xmlns:a16="http://schemas.microsoft.com/office/drawing/2014/main" id="{9FFFB018-BD6C-4E17-B3DE-6FA418BF366E}"/>
              </a:ext>
            </a:extLst>
          </p:cNvPr>
          <p:cNvPicPr>
            <a:picLocks noChangeAspect="1"/>
          </p:cNvPicPr>
          <p:nvPr/>
        </p:nvPicPr>
        <p:blipFill>
          <a:blip r:embed="rId4"/>
          <a:stretch>
            <a:fillRect/>
          </a:stretch>
        </p:blipFill>
        <p:spPr>
          <a:xfrm>
            <a:off x="0" y="1817628"/>
            <a:ext cx="9144000" cy="2362131"/>
          </a:xfrm>
          <a:prstGeom prst="rect">
            <a:avLst/>
          </a:prstGeom>
        </p:spPr>
      </p:pic>
    </p:spTree>
    <p:extLst>
      <p:ext uri="{BB962C8B-B14F-4D97-AF65-F5344CB8AC3E}">
        <p14:creationId xmlns:p14="http://schemas.microsoft.com/office/powerpoint/2010/main" val="161430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F20D-C86D-40E2-8A1A-6A9830E6A7A2}"/>
              </a:ext>
            </a:extLst>
          </p:cNvPr>
          <p:cNvSpPr>
            <a:spLocks noGrp="1"/>
          </p:cNvSpPr>
          <p:nvPr>
            <p:ph type="title"/>
          </p:nvPr>
        </p:nvSpPr>
        <p:spPr/>
        <p:txBody>
          <a:bodyPr>
            <a:normAutofit/>
          </a:bodyPr>
          <a:lstStyle/>
          <a:p>
            <a:r>
              <a:rPr lang="en-US" sz="4800" b="1" dirty="0"/>
              <a:t>Closing Remarks</a:t>
            </a:r>
          </a:p>
        </p:txBody>
      </p:sp>
    </p:spTree>
    <p:extLst>
      <p:ext uri="{BB962C8B-B14F-4D97-AF65-F5344CB8AC3E}">
        <p14:creationId xmlns:p14="http://schemas.microsoft.com/office/powerpoint/2010/main" val="12223477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F023-D4DA-493F-B87D-39CE2082C6E8}"/>
              </a:ext>
            </a:extLst>
          </p:cNvPr>
          <p:cNvSpPr>
            <a:spLocks noGrp="1"/>
          </p:cNvSpPr>
          <p:nvPr>
            <p:ph type="title"/>
          </p:nvPr>
        </p:nvSpPr>
        <p:spPr>
          <a:xfrm>
            <a:off x="1176867" y="144872"/>
            <a:ext cx="6798734" cy="1031996"/>
          </a:xfr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a:bodyPr>
          <a:lstStyle/>
          <a:p>
            <a:r>
              <a:rPr lang="en-US" sz="6000" dirty="0"/>
              <a:t>Final Thoughts</a:t>
            </a:r>
          </a:p>
        </p:txBody>
      </p:sp>
      <p:sp>
        <p:nvSpPr>
          <p:cNvPr id="3" name="Content Placeholder 2">
            <a:extLst>
              <a:ext uri="{FF2B5EF4-FFF2-40B4-BE49-F238E27FC236}">
                <a16:creationId xmlns:a16="http://schemas.microsoft.com/office/drawing/2014/main" id="{5F96E525-1231-4147-9C0E-081582860E79}"/>
              </a:ext>
            </a:extLst>
          </p:cNvPr>
          <p:cNvSpPr>
            <a:spLocks noGrp="1"/>
          </p:cNvSpPr>
          <p:nvPr>
            <p:ph idx="1"/>
          </p:nvPr>
        </p:nvSpPr>
        <p:spPr>
          <a:xfrm>
            <a:off x="558800" y="1354668"/>
            <a:ext cx="8111067" cy="5418666"/>
          </a:xfrm>
          <a:solidFill>
            <a:schemeClr val="bg1"/>
          </a:solidFill>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Stay calm and continue your </a:t>
            </a:r>
            <a:r>
              <a:rPr lang="en-US" b="1" dirty="0">
                <a:latin typeface="Times New Roman" panose="02020603050405020304" pitchFamily="18" charset="0"/>
                <a:cs typeface="Times New Roman" panose="02020603050405020304" pitchFamily="18" charset="0"/>
              </a:rPr>
              <a:t>everyday Bravery.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Be ready to improvise (you’re EMS, that’s what you do), and closely monitor e-mails and announcements</a:t>
            </a:r>
          </a:p>
          <a:p>
            <a:pPr lvl="1"/>
            <a:r>
              <a:rPr lang="en-US" dirty="0">
                <a:latin typeface="Times New Roman" panose="02020603050405020304" pitchFamily="18" charset="0"/>
                <a:cs typeface="Times New Roman" panose="02020603050405020304" pitchFamily="18" charset="0"/>
              </a:rPr>
              <a:t>Procedures, rules, regulations, protocols, etc. may change several times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AVOID GETTING SICK – you/EMS are foundational to an effective healthcare response to the Pandemic.</a:t>
            </a:r>
          </a:p>
          <a:p>
            <a:pPr lvl="1">
              <a:spcBef>
                <a:spcPts val="0"/>
              </a:spcBef>
              <a:spcAft>
                <a:spcPts val="0"/>
              </a:spcAft>
            </a:pPr>
            <a:r>
              <a:rPr lang="en-US" dirty="0">
                <a:latin typeface="Times New Roman" panose="02020603050405020304" pitchFamily="18" charset="0"/>
                <a:cs typeface="Times New Roman" panose="02020603050405020304" pitchFamily="18" charset="0"/>
              </a:rPr>
              <a:t>Social Distancing out </a:t>
            </a:r>
            <a:r>
              <a:rPr lang="en-US">
                <a:latin typeface="Times New Roman" panose="02020603050405020304" pitchFamily="18" charset="0"/>
                <a:cs typeface="Times New Roman" panose="02020603050405020304" pitchFamily="18" charset="0"/>
              </a:rPr>
              <a:t>of work</a:t>
            </a:r>
            <a:endParaRPr lang="en-US" dirty="0">
              <a:latin typeface="Times New Roman" panose="02020603050405020304" pitchFamily="18" charset="0"/>
              <a:cs typeface="Times New Roman" panose="02020603050405020304" pitchFamily="18" charset="0"/>
            </a:endParaRPr>
          </a:p>
          <a:p>
            <a:pPr lvl="1">
              <a:spcBef>
                <a:spcPts val="0"/>
              </a:spcBef>
              <a:spcAft>
                <a:spcPts val="0"/>
              </a:spcAft>
            </a:pPr>
            <a:r>
              <a:rPr lang="en-US" dirty="0">
                <a:latin typeface="Times New Roman" panose="02020603050405020304" pitchFamily="18" charset="0"/>
                <a:cs typeface="Times New Roman" panose="02020603050405020304" pitchFamily="18" charset="0"/>
              </a:rPr>
              <a:t>Sanitize home surfaces (faucets, counters/tables, </a:t>
            </a:r>
            <a:r>
              <a:rPr lang="en-US" dirty="0" err="1">
                <a:latin typeface="Times New Roman" panose="02020603050405020304" pitchFamily="18" charset="0"/>
                <a:cs typeface="Times New Roman" panose="02020603050405020304" pitchFamily="18" charset="0"/>
              </a:rPr>
              <a:t>etc</a:t>
            </a:r>
            <a:r>
              <a:rPr lang="en-US" dirty="0">
                <a:latin typeface="Times New Roman" panose="02020603050405020304" pitchFamily="18" charset="0"/>
                <a:cs typeface="Times New Roman" panose="02020603050405020304" pitchFamily="18" charset="0"/>
              </a:rPr>
              <a:t>) several times daily</a:t>
            </a:r>
          </a:p>
          <a:p>
            <a:pPr lvl="1">
              <a:spcBef>
                <a:spcPts val="0"/>
              </a:spcBef>
              <a:spcAft>
                <a:spcPts val="0"/>
              </a:spcAft>
            </a:pPr>
            <a:r>
              <a:rPr lang="en-US" dirty="0">
                <a:latin typeface="Times New Roman" panose="02020603050405020304" pitchFamily="18" charset="0"/>
                <a:cs typeface="Times New Roman" panose="02020603050405020304" pitchFamily="18" charset="0"/>
              </a:rPr>
              <a:t>Isolate any sick family member to one room.</a:t>
            </a:r>
          </a:p>
          <a:p>
            <a:pPr lvl="2">
              <a:spcBef>
                <a:spcPts val="0"/>
              </a:spcBef>
              <a:spcAft>
                <a:spcPts val="0"/>
              </a:spcAft>
            </a:pPr>
            <a:r>
              <a:rPr lang="en-US" dirty="0">
                <a:latin typeface="Times New Roman" panose="02020603050405020304" pitchFamily="18" charset="0"/>
                <a:cs typeface="Times New Roman" panose="02020603050405020304" pitchFamily="18" charset="0"/>
              </a:rPr>
              <a:t>Dedicate one bathroom.  If not possible, sanitize after every use by the family member.</a:t>
            </a:r>
          </a:p>
          <a:p>
            <a:pPr lvl="1"/>
            <a:endParaRPr lang="en-US" dirty="0">
              <a:latin typeface="Times New Roman" panose="02020603050405020304" pitchFamily="18" charset="0"/>
              <a:cs typeface="Times New Roman" panose="02020603050405020304" pitchFamily="18" charset="0"/>
            </a:endParaRPr>
          </a:p>
          <a:p>
            <a:pPr>
              <a:spcBef>
                <a:spcPts val="0"/>
              </a:spcBef>
              <a:spcAft>
                <a:spcPts val="0"/>
              </a:spcAft>
            </a:pPr>
            <a:r>
              <a:rPr lang="en-US" dirty="0">
                <a:latin typeface="Times New Roman" panose="02020603050405020304" pitchFamily="18" charset="0"/>
                <a:cs typeface="Times New Roman" panose="02020603050405020304" pitchFamily="18" charset="0"/>
              </a:rPr>
              <a:t>TAKE CARE of </a:t>
            </a:r>
            <a:r>
              <a:rPr lang="en-US" b="1" dirty="0">
                <a:latin typeface="Times New Roman" panose="02020603050405020304" pitchFamily="18" charset="0"/>
                <a:cs typeface="Times New Roman" panose="02020603050405020304" pitchFamily="18" charset="0"/>
              </a:rPr>
              <a:t>your physical and your mental health</a:t>
            </a:r>
          </a:p>
          <a:p>
            <a:pPr lvl="1">
              <a:spcBef>
                <a:spcPts val="0"/>
              </a:spcBef>
              <a:spcAft>
                <a:spcPts val="0"/>
              </a:spcAft>
            </a:pPr>
            <a:r>
              <a:rPr lang="en-US" dirty="0">
                <a:latin typeface="Times New Roman" panose="02020603050405020304" pitchFamily="18" charset="0"/>
                <a:cs typeface="Times New Roman" panose="02020603050405020304" pitchFamily="18" charset="0"/>
              </a:rPr>
              <a:t>Be open about fears/anxieties, support one-another, support your family and friends.</a:t>
            </a:r>
          </a:p>
          <a:p>
            <a:pPr lvl="1"/>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7704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CC5D-B1A0-4240-B84B-776643FB13A5}"/>
              </a:ext>
            </a:extLst>
          </p:cNvPr>
          <p:cNvSpPr>
            <a:spLocks noGrp="1"/>
          </p:cNvSpPr>
          <p:nvPr>
            <p:ph type="title"/>
          </p:nvPr>
        </p:nvSpPr>
        <p:spPr/>
        <p:txBody>
          <a:bodyPr>
            <a:normAutofit/>
          </a:bodyPr>
          <a:lstStyle/>
          <a:p>
            <a:r>
              <a:rPr lang="en-US" sz="4800" b="1" dirty="0"/>
              <a:t>Background</a:t>
            </a:r>
            <a:br>
              <a:rPr lang="en-US" sz="2700" b="1" dirty="0"/>
            </a:br>
            <a:r>
              <a:rPr lang="en-US" sz="2700" b="1" dirty="0"/>
              <a:t>Covid-19 Infection</a:t>
            </a:r>
          </a:p>
        </p:txBody>
      </p:sp>
      <p:sp>
        <p:nvSpPr>
          <p:cNvPr id="3" name="Content Placeholder 2">
            <a:extLst>
              <a:ext uri="{FF2B5EF4-FFF2-40B4-BE49-F238E27FC236}">
                <a16:creationId xmlns:a16="http://schemas.microsoft.com/office/drawing/2014/main" id="{5A916902-4BFB-4648-A07C-4952FABBE6F5}"/>
              </a:ext>
            </a:extLst>
          </p:cNvPr>
          <p:cNvSpPr>
            <a:spLocks noGrp="1"/>
          </p:cNvSpPr>
          <p:nvPr>
            <p:ph idx="1"/>
          </p:nvPr>
        </p:nvSpPr>
        <p:spPr>
          <a:xfrm>
            <a:off x="851647" y="2411506"/>
            <a:ext cx="7628965" cy="3863787"/>
          </a:xfrm>
        </p:spPr>
        <p:txBody>
          <a:bodyPr>
            <a:normAutofit fontScale="92500" lnSpcReduction="10000"/>
          </a:bodyPr>
          <a:lstStyle/>
          <a:p>
            <a:pPr>
              <a:spcBef>
                <a:spcPts val="0"/>
              </a:spcBef>
              <a:spcAft>
                <a:spcPts val="0"/>
              </a:spcAft>
            </a:pPr>
            <a:r>
              <a:rPr lang="en-US" sz="3000" dirty="0">
                <a:latin typeface="Arial" panose="020B0604020202020204" pitchFamily="34" charset="0"/>
                <a:cs typeface="Arial" panose="020B0604020202020204" pitchFamily="34" charset="0"/>
              </a:rPr>
              <a:t>Some of the sickest patients had initial mild-moderate symptoms and later had significant deterioration (hypoxia) starting between days 7 and 14.</a:t>
            </a:r>
          </a:p>
          <a:p>
            <a:pPr>
              <a:spcBef>
                <a:spcPts val="0"/>
              </a:spcBef>
              <a:spcAft>
                <a:spcPts val="0"/>
              </a:spcAft>
            </a:pPr>
            <a:r>
              <a:rPr lang="en-US" sz="3000" dirty="0">
                <a:latin typeface="Arial" panose="020B0604020202020204" pitchFamily="34" charset="0"/>
                <a:cs typeface="Arial" panose="020B0604020202020204" pitchFamily="34" charset="0"/>
              </a:rPr>
              <a:t>Commonly: bilateral, multi-focal pneumonia</a:t>
            </a:r>
          </a:p>
          <a:p>
            <a:pPr marL="0" indent="0">
              <a:spcBef>
                <a:spcPts val="0"/>
              </a:spcBef>
              <a:spcAft>
                <a:spcPts val="0"/>
              </a:spcAft>
              <a:buNone/>
            </a:pPr>
            <a:endParaRPr lang="en-US" b="1" u="sng" dirty="0">
              <a:latin typeface="Arial" panose="020B0604020202020204" pitchFamily="34" charset="0"/>
              <a:cs typeface="Arial" panose="020B0604020202020204" pitchFamily="34" charset="0"/>
            </a:endParaRPr>
          </a:p>
          <a:p>
            <a:pPr marL="0" indent="0">
              <a:spcBef>
                <a:spcPts val="0"/>
              </a:spcBef>
              <a:spcAft>
                <a:spcPts val="0"/>
              </a:spcAft>
              <a:buNone/>
            </a:pPr>
            <a:r>
              <a:rPr lang="en-US" b="1" u="sng" dirty="0">
                <a:latin typeface="Arial" panose="020B0604020202020204" pitchFamily="34" charset="0"/>
                <a:cs typeface="Arial" panose="020B0604020202020204" pitchFamily="34" charset="0"/>
              </a:rPr>
              <a:t>WHO / March 13, 2020:</a:t>
            </a:r>
          </a:p>
          <a:p>
            <a:pPr marL="457200" lvl="1" indent="0">
              <a:spcBef>
                <a:spcPts val="0"/>
              </a:spcBef>
              <a:spcAft>
                <a:spcPts val="0"/>
              </a:spcAft>
              <a:buNone/>
            </a:pPr>
            <a:r>
              <a:rPr lang="en-US" b="1" dirty="0">
                <a:latin typeface="Arial" panose="020B0604020202020204" pitchFamily="34" charset="0"/>
                <a:cs typeface="Arial" panose="020B0604020202020204" pitchFamily="34" charset="0"/>
              </a:rPr>
              <a:t>81% - mild or uncomplicated illness</a:t>
            </a:r>
          </a:p>
          <a:p>
            <a:pPr marL="457200" lvl="1" indent="0">
              <a:spcBef>
                <a:spcPts val="0"/>
              </a:spcBef>
              <a:spcAft>
                <a:spcPts val="0"/>
              </a:spcAft>
              <a:buNone/>
            </a:pPr>
            <a:r>
              <a:rPr lang="en-US" b="1" dirty="0">
                <a:latin typeface="Arial" panose="020B0604020202020204" pitchFamily="34" charset="0"/>
                <a:cs typeface="Arial" panose="020B0604020202020204" pitchFamily="34" charset="0"/>
              </a:rPr>
              <a:t>14% - severe disease (hospitalization and oxygen support)</a:t>
            </a:r>
          </a:p>
          <a:p>
            <a:pPr marL="457200" lvl="1" indent="0">
              <a:spcBef>
                <a:spcPts val="0"/>
              </a:spcBef>
              <a:spcAft>
                <a:spcPts val="0"/>
              </a:spcAft>
              <a:buNone/>
            </a:pPr>
            <a:r>
              <a:rPr lang="en-US" b="1" dirty="0">
                <a:latin typeface="Arial" panose="020B0604020202020204" pitchFamily="34" charset="0"/>
                <a:cs typeface="Arial" panose="020B0604020202020204" pitchFamily="34" charset="0"/>
              </a:rPr>
              <a:t> 5%  - Intensive Care Unit required</a:t>
            </a:r>
          </a:p>
          <a:p>
            <a:pPr marL="457200" lvl="1" indent="0">
              <a:spcBef>
                <a:spcPts val="0"/>
              </a:spcBef>
              <a:spcAft>
                <a:spcPts val="0"/>
              </a:spcAft>
              <a:buNone/>
            </a:pPr>
            <a:r>
              <a:rPr lang="en-US" sz="1800" i="1" dirty="0">
                <a:latin typeface="Arial" panose="020B0604020202020204" pitchFamily="34" charset="0"/>
                <a:cs typeface="Arial" panose="020B0604020202020204" pitchFamily="34" charset="0"/>
              </a:rPr>
              <a:t>	</a:t>
            </a:r>
            <a:r>
              <a:rPr lang="en-US" sz="1700" i="1" dirty="0">
                <a:latin typeface="Arial" panose="020B0604020202020204" pitchFamily="34" charset="0"/>
                <a:cs typeface="Arial" panose="020B0604020202020204" pitchFamily="34" charset="0"/>
              </a:rPr>
              <a:t>Time from symptom onset to significant illness (including ARDS) </a:t>
            </a:r>
            <a:r>
              <a:rPr lang="en-US" sz="1700" i="1" dirty="0">
                <a:latin typeface="Arial" panose="020B0604020202020204" pitchFamily="34" charset="0"/>
                <a:cs typeface="Arial" panose="020B0604020202020204" pitchFamily="34" charset="0"/>
                <a:sym typeface="Symbol" panose="05050102010706020507" pitchFamily="18" charset="2"/>
              </a:rPr>
              <a:t>8 days</a:t>
            </a:r>
          </a:p>
          <a:p>
            <a:pPr>
              <a:spcBef>
                <a:spcPts val="0"/>
              </a:spcBef>
              <a:spcAft>
                <a:spcPts val="0"/>
              </a:spcAft>
            </a:pPr>
            <a:endParaRPr lang="en-US" sz="3200" dirty="0">
              <a:latin typeface="Arial" panose="020B0604020202020204" pitchFamily="34" charset="0"/>
              <a:cs typeface="Arial" panose="020B0604020202020204" pitchFamily="34" charset="0"/>
            </a:endParaRPr>
          </a:p>
          <a:p>
            <a:pPr>
              <a:spcBef>
                <a:spcPts val="0"/>
              </a:spcBef>
              <a:spcAft>
                <a:spcPts val="0"/>
              </a:spcAft>
            </a:pPr>
            <a:endParaRPr lang="en-US" sz="2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98B0316-530E-48D7-92CC-4FB21C89F138}"/>
              </a:ext>
            </a:extLst>
          </p:cNvPr>
          <p:cNvSpPr txBox="1"/>
          <p:nvPr/>
        </p:nvSpPr>
        <p:spPr>
          <a:xfrm>
            <a:off x="767645" y="2019149"/>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148071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7CC5D-B1A0-4240-B84B-776643FB13A5}"/>
              </a:ext>
            </a:extLst>
          </p:cNvPr>
          <p:cNvSpPr>
            <a:spLocks noGrp="1"/>
          </p:cNvSpPr>
          <p:nvPr>
            <p:ph type="title"/>
          </p:nvPr>
        </p:nvSpPr>
        <p:spPr/>
        <p:txBody>
          <a:bodyPr>
            <a:normAutofit/>
          </a:bodyPr>
          <a:lstStyle/>
          <a:p>
            <a:r>
              <a:rPr lang="en-US" sz="4800" b="1" dirty="0"/>
              <a:t>Background</a:t>
            </a:r>
            <a:br>
              <a:rPr lang="en-US" sz="2700" b="1" dirty="0"/>
            </a:br>
            <a:r>
              <a:rPr lang="en-US" sz="2700" b="1" dirty="0"/>
              <a:t>Covid-19 Infection</a:t>
            </a:r>
          </a:p>
        </p:txBody>
      </p:sp>
      <p:sp>
        <p:nvSpPr>
          <p:cNvPr id="3" name="Content Placeholder 2">
            <a:extLst>
              <a:ext uri="{FF2B5EF4-FFF2-40B4-BE49-F238E27FC236}">
                <a16:creationId xmlns:a16="http://schemas.microsoft.com/office/drawing/2014/main" id="{5A916902-4BFB-4648-A07C-4952FABBE6F5}"/>
              </a:ext>
            </a:extLst>
          </p:cNvPr>
          <p:cNvSpPr>
            <a:spLocks noGrp="1"/>
          </p:cNvSpPr>
          <p:nvPr>
            <p:ph idx="1"/>
          </p:nvPr>
        </p:nvSpPr>
        <p:spPr>
          <a:xfrm>
            <a:off x="851647" y="2411506"/>
            <a:ext cx="7628965" cy="3863787"/>
          </a:xfrm>
        </p:spPr>
        <p:txBody>
          <a:bodyPr>
            <a:normAutofit fontScale="92500" lnSpcReduction="10000"/>
          </a:bodyPr>
          <a:lstStyle/>
          <a:p>
            <a:pPr>
              <a:spcBef>
                <a:spcPts val="0"/>
              </a:spcBef>
              <a:spcAft>
                <a:spcPts val="0"/>
              </a:spcAft>
            </a:pPr>
            <a:r>
              <a:rPr lang="en-US" sz="3200" dirty="0">
                <a:latin typeface="Arial" panose="020B0604020202020204" pitchFamily="34" charset="0"/>
                <a:cs typeface="Arial" panose="020B0604020202020204" pitchFamily="34" charset="0"/>
              </a:rPr>
              <a:t>Risk Factors</a:t>
            </a:r>
          </a:p>
          <a:p>
            <a:pPr lvl="1">
              <a:spcBef>
                <a:spcPts val="0"/>
              </a:spcBef>
              <a:spcAft>
                <a:spcPts val="0"/>
              </a:spcAft>
            </a:pP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AGE</a:t>
            </a:r>
            <a:r>
              <a:rPr lang="en-US"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(especially &gt;60 years old)</a:t>
            </a:r>
          </a:p>
          <a:p>
            <a:pPr lvl="1">
              <a:spcBef>
                <a:spcPts val="0"/>
              </a:spcBef>
              <a:spcAft>
                <a:spcPts val="0"/>
              </a:spcAft>
            </a:pPr>
            <a:r>
              <a:rPr lang="en-US" sz="2800" dirty="0">
                <a:latin typeface="Arial" panose="020B0604020202020204" pitchFamily="34" charset="0"/>
                <a:cs typeface="Arial" panose="020B0604020202020204" pitchFamily="34" charset="0"/>
              </a:rPr>
              <a:t>Co-morbid Conditions</a:t>
            </a:r>
          </a:p>
          <a:p>
            <a:pPr lvl="2">
              <a:spcBef>
                <a:spcPts val="0"/>
              </a:spcBef>
              <a:spcAft>
                <a:spcPts val="0"/>
              </a:spcAft>
            </a:pPr>
            <a:r>
              <a:rPr lang="en-US" sz="2800" dirty="0">
                <a:latin typeface="Arial" panose="020B0604020202020204" pitchFamily="34" charset="0"/>
                <a:cs typeface="Arial" panose="020B0604020202020204" pitchFamily="34" charset="0"/>
              </a:rPr>
              <a:t>Diabetes, Heart Disease, immunosuppressive medications, chronic lung disease, or chronic kidney disease</a:t>
            </a:r>
          </a:p>
          <a:p>
            <a:pPr lvl="1">
              <a:spcBef>
                <a:spcPts val="0"/>
              </a:spcBef>
              <a:spcAft>
                <a:spcPts val="0"/>
              </a:spcAft>
            </a:pPr>
            <a:r>
              <a:rPr lang="en-US" sz="2600" dirty="0">
                <a:latin typeface="Arial" panose="020B0604020202020204" pitchFamily="34" charset="0"/>
                <a:cs typeface="Arial" panose="020B0604020202020204" pitchFamily="34" charset="0"/>
              </a:rPr>
              <a:t>Exposure to a patient with Covid-19 (Healthcare worker, law enforcement, residential facility staff, family member, those living in congregate settings, etc.)</a:t>
            </a:r>
          </a:p>
        </p:txBody>
      </p:sp>
      <p:sp>
        <p:nvSpPr>
          <p:cNvPr id="4" name="TextBox 3">
            <a:extLst>
              <a:ext uri="{FF2B5EF4-FFF2-40B4-BE49-F238E27FC236}">
                <a16:creationId xmlns:a16="http://schemas.microsoft.com/office/drawing/2014/main" id="{6FC41DFA-16DD-425C-80D8-215D421BAA47}"/>
              </a:ext>
            </a:extLst>
          </p:cNvPr>
          <p:cNvSpPr txBox="1"/>
          <p:nvPr/>
        </p:nvSpPr>
        <p:spPr>
          <a:xfrm>
            <a:off x="851647" y="2019149"/>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158399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731E8-4860-4F61-8299-16B6D0FF429C}"/>
              </a:ext>
            </a:extLst>
          </p:cNvPr>
          <p:cNvSpPr>
            <a:spLocks noGrp="1"/>
          </p:cNvSpPr>
          <p:nvPr>
            <p:ph type="title"/>
          </p:nvPr>
        </p:nvSpPr>
        <p:spPr/>
        <p:txBody>
          <a:bodyPr>
            <a:normAutofit/>
          </a:bodyPr>
          <a:lstStyle/>
          <a:p>
            <a:r>
              <a:rPr lang="en-US" sz="5400" b="1" dirty="0"/>
              <a:t>Guidance for EMS</a:t>
            </a:r>
          </a:p>
        </p:txBody>
      </p:sp>
      <p:sp>
        <p:nvSpPr>
          <p:cNvPr id="3" name="Text Placeholder 2">
            <a:extLst>
              <a:ext uri="{FF2B5EF4-FFF2-40B4-BE49-F238E27FC236}">
                <a16:creationId xmlns:a16="http://schemas.microsoft.com/office/drawing/2014/main" id="{DC9410B4-C562-485B-9994-451F2450D7DD}"/>
              </a:ext>
            </a:extLst>
          </p:cNvPr>
          <p:cNvSpPr>
            <a:spLocks noGrp="1"/>
          </p:cNvSpPr>
          <p:nvPr>
            <p:ph type="body" idx="1"/>
          </p:nvPr>
        </p:nvSpPr>
        <p:spPr/>
        <p:txBody>
          <a:bodyPr/>
          <a:lstStyle/>
          <a:p>
            <a:r>
              <a:rPr lang="en-US" dirty="0"/>
              <a:t>Summary</a:t>
            </a:r>
          </a:p>
        </p:txBody>
      </p:sp>
    </p:spTree>
    <p:extLst>
      <p:ext uri="{BB962C8B-B14F-4D97-AF65-F5344CB8AC3E}">
        <p14:creationId xmlns:p14="http://schemas.microsoft.com/office/powerpoint/2010/main" val="307968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140677" y="2008093"/>
            <a:ext cx="8862646" cy="4713357"/>
          </a:xfrm>
          <a:solidFill>
            <a:schemeClr val="bg1"/>
          </a:solidFill>
        </p:spPr>
        <p:txBody>
          <a:bodyPr vert="horz" lIns="91440" tIns="45720" rIns="91440" bIns="45720" rtlCol="0" anchor="t">
            <a:normAutofit lnSpcReduction="10000"/>
          </a:bodyPr>
          <a:lstStyle/>
          <a:p>
            <a:pPr>
              <a:spcBef>
                <a:spcPts val="0"/>
              </a:spcBef>
              <a:spcAft>
                <a:spcPts val="0"/>
              </a:spcAft>
            </a:pPr>
            <a:r>
              <a:rPr lang="en-US" sz="2000" i="1" dirty="0">
                <a:latin typeface="Arial" panose="020B0604020202020204" pitchFamily="34" charset="0"/>
                <a:cs typeface="Arial" panose="020B0604020202020204" pitchFamily="34" charset="0"/>
              </a:rPr>
              <a:t>PSAPs in Iowa have been asked to screen. Inquire, if they don’t tell you.</a:t>
            </a:r>
          </a:p>
          <a:p>
            <a:pPr marL="800100" lvl="1" indent="-342900">
              <a:spcBef>
                <a:spcPts val="0"/>
              </a:spcBef>
              <a:spcAft>
                <a:spcPts val="0"/>
              </a:spcAft>
              <a:buFont typeface="+mj-lt"/>
              <a:buAutoNum type="arabicPeriod"/>
            </a:pPr>
            <a:r>
              <a:rPr lang="en-US" sz="1800" i="1" dirty="0">
                <a:latin typeface="Arial" panose="020B0604020202020204" pitchFamily="34" charset="0"/>
                <a:cs typeface="Arial" panose="020B0604020202020204" pitchFamily="34" charset="0"/>
              </a:rPr>
              <a:t>Fever (subjective or confirmed) or Respiratory Illness (cough or SOB)</a:t>
            </a:r>
          </a:p>
          <a:p>
            <a:pPr marL="800100" lvl="1" indent="-342900">
              <a:spcBef>
                <a:spcPts val="0"/>
              </a:spcBef>
              <a:spcAft>
                <a:spcPts val="0"/>
              </a:spcAft>
              <a:buFont typeface="+mj-lt"/>
              <a:buAutoNum type="arabicPeriod"/>
            </a:pPr>
            <a:r>
              <a:rPr lang="en-US" sz="1800" i="1" dirty="0">
                <a:latin typeface="Arial" panose="020B0604020202020204" pitchFamily="34" charset="0"/>
                <a:cs typeface="Arial" panose="020B0604020202020204" pitchFamily="34" charset="0"/>
              </a:rPr>
              <a:t>International travel history or any cruise in the past 14 days</a:t>
            </a:r>
          </a:p>
          <a:p>
            <a:pPr marL="800100" lvl="1" indent="-342900">
              <a:spcBef>
                <a:spcPts val="0"/>
              </a:spcBef>
              <a:spcAft>
                <a:spcPts val="0"/>
              </a:spcAft>
              <a:buFont typeface="+mj-lt"/>
              <a:buAutoNum type="arabicPeriod"/>
            </a:pPr>
            <a:r>
              <a:rPr lang="en-US" sz="1800" i="1" dirty="0">
                <a:latin typeface="Arial" panose="020B0604020202020204" pitchFamily="34" charset="0"/>
                <a:cs typeface="Arial" panose="020B0604020202020204" pitchFamily="34" charset="0"/>
              </a:rPr>
              <a:t>Live with, cared for or had close contact (&lt;6Ft for &gt;2 min) with person who has tested positive for Covid-19  OR  is visibly sick (i.e., sneezing, coughing)  OR  says they are sick with fever or respiratory symptoms.</a:t>
            </a:r>
            <a:endParaRPr lang="en-US" dirty="0">
              <a:latin typeface="Arial" panose="020B0604020202020204" pitchFamily="34" charset="0"/>
              <a:cs typeface="Arial" panose="020B0604020202020204" pitchFamily="34" charset="0"/>
            </a:endParaRPr>
          </a:p>
          <a:p>
            <a:pPr marL="0" indent="0">
              <a:spcBef>
                <a:spcPts val="0"/>
              </a:spcBef>
              <a:spcAft>
                <a:spcPts val="0"/>
              </a:spcAft>
              <a:buNone/>
            </a:pPr>
            <a:endParaRPr lang="en-US" sz="1900"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If dispatch advises of a suspicious patient, PPE should be applied before entering the scene.</a:t>
            </a:r>
            <a:endParaRPr lang="en-US" i="1" dirty="0">
              <a:latin typeface="Arial" panose="020B0604020202020204" pitchFamily="34" charset="0"/>
              <a:cs typeface="Arial" panose="020B0604020202020204" pitchFamily="34" charset="0"/>
            </a:endParaRPr>
          </a:p>
          <a:p>
            <a:pPr>
              <a:spcBef>
                <a:spcPts val="0"/>
              </a:spcBef>
              <a:spcAft>
                <a:spcPts val="0"/>
              </a:spcAft>
            </a:pPr>
            <a:r>
              <a:rPr lang="en-US" dirty="0">
                <a:latin typeface="Arial" panose="020B0604020202020204" pitchFamily="34" charset="0"/>
                <a:cs typeface="Arial" panose="020B0604020202020204" pitchFamily="34" charset="0"/>
              </a:rPr>
              <a:t>Initial assessment of every patient with respiratory illness should begin from a distance of at least 6 feet from the patient, if possible. </a:t>
            </a:r>
            <a:r>
              <a:rPr lang="en-US" i="1" dirty="0">
                <a:latin typeface="Arial" panose="020B0604020202020204" pitchFamily="34" charset="0"/>
                <a:cs typeface="Arial" panose="020B0604020202020204" pitchFamily="34" charset="0"/>
              </a:rPr>
              <a:t>RE-perform the screening questions.</a:t>
            </a:r>
          </a:p>
          <a:p>
            <a:pPr lvl="1">
              <a:spcBef>
                <a:spcPts val="0"/>
              </a:spcBef>
              <a:spcAft>
                <a:spcPts val="0"/>
              </a:spcAft>
            </a:pPr>
            <a:r>
              <a:rPr lang="en-US" sz="1900" i="1" dirty="0">
                <a:latin typeface="Arial" panose="020B0604020202020204" pitchFamily="34" charset="0"/>
                <a:cs typeface="Arial" panose="020B0604020202020204" pitchFamily="34" charset="0"/>
              </a:rPr>
              <a:t>If possible, ask the patient to walk outdoors to do the initial evaluation</a:t>
            </a:r>
          </a:p>
          <a:p>
            <a:pPr>
              <a:spcBef>
                <a:spcPts val="0"/>
              </a:spcBef>
              <a:spcAft>
                <a:spcPts val="0"/>
              </a:spcAft>
            </a:pPr>
            <a:r>
              <a:rPr lang="en-US" dirty="0">
                <a:latin typeface="Arial" panose="020B0604020202020204" pitchFamily="34" charset="0"/>
                <a:cs typeface="Arial" panose="020B0604020202020204" pitchFamily="34" charset="0"/>
              </a:rPr>
              <a:t>Patient contact should be minimized to the extent possible until a </a:t>
            </a:r>
            <a:r>
              <a:rPr lang="en-US" b="1" dirty="0">
                <a:highlight>
                  <a:srgbClr val="FFFF00"/>
                </a:highlight>
                <a:latin typeface="Arial" panose="020B0604020202020204" pitchFamily="34" charset="0"/>
                <a:cs typeface="Arial" panose="020B0604020202020204" pitchFamily="34" charset="0"/>
              </a:rPr>
              <a:t>surgical type facemask is on the patient</a:t>
            </a:r>
            <a:r>
              <a:rPr lang="en-US" dirty="0">
                <a:latin typeface="Arial" panose="020B0604020202020204" pitchFamily="34" charset="0"/>
                <a:cs typeface="Arial" panose="020B0604020202020204" pitchFamily="34" charset="0"/>
              </a:rPr>
              <a:t>.</a:t>
            </a:r>
          </a:p>
          <a:p>
            <a:pPr>
              <a:spcBef>
                <a:spcPts val="0"/>
              </a:spcBef>
              <a:spcAft>
                <a:spcPts val="0"/>
              </a:spcAft>
            </a:pPr>
            <a:endParaRPr lang="en-US" sz="1900" dirty="0">
              <a:latin typeface="Arial" panose="020B0604020202020204" pitchFamily="34" charset="0"/>
              <a:cs typeface="Arial" panose="020B0604020202020204" pitchFamily="34" charset="0"/>
            </a:endParaRPr>
          </a:p>
          <a:p>
            <a:pPr>
              <a:spcBef>
                <a:spcPts val="0"/>
              </a:spcBef>
              <a:spcAft>
                <a:spcPts val="0"/>
              </a:spcAft>
            </a:pPr>
            <a:endParaRPr lang="en-US" sz="1900" dirty="0">
              <a:latin typeface="Arial" panose="020B0604020202020204" pitchFamily="34" charset="0"/>
              <a:cs typeface="Arial" panose="020B0604020202020204" pitchFamily="34" charset="0"/>
            </a:endParaRPr>
          </a:p>
        </p:txBody>
      </p:sp>
      <p:pic>
        <p:nvPicPr>
          <p:cNvPr id="2" name="Picture 1">
            <a:hlinkClick r:id="rId3"/>
            <a:extLst>
              <a:ext uri="{FF2B5EF4-FFF2-40B4-BE49-F238E27FC236}">
                <a16:creationId xmlns:a16="http://schemas.microsoft.com/office/drawing/2014/main" id="{19C8DDCB-AB56-44A9-946C-547AC1F93CBE}"/>
              </a:ext>
            </a:extLst>
          </p:cNvPr>
          <p:cNvPicPr>
            <a:picLocks noChangeAspect="1"/>
          </p:cNvPicPr>
          <p:nvPr/>
        </p:nvPicPr>
        <p:blipFill>
          <a:blip r:embed="rId4"/>
          <a:stretch>
            <a:fillRect/>
          </a:stretch>
        </p:blipFill>
        <p:spPr>
          <a:xfrm>
            <a:off x="1083263" y="0"/>
            <a:ext cx="6977473" cy="1751985"/>
          </a:xfrm>
          <a:prstGeom prst="rect">
            <a:avLst/>
          </a:prstGeom>
        </p:spPr>
      </p:pic>
      <p:sp>
        <p:nvSpPr>
          <p:cNvPr id="4" name="TextBox 3">
            <a:extLst>
              <a:ext uri="{FF2B5EF4-FFF2-40B4-BE49-F238E27FC236}">
                <a16:creationId xmlns:a16="http://schemas.microsoft.com/office/drawing/2014/main" id="{A97F5AD6-0A00-4AAC-B1B9-E36772982748}"/>
              </a:ext>
            </a:extLst>
          </p:cNvPr>
          <p:cNvSpPr txBox="1"/>
          <p:nvPr/>
        </p:nvSpPr>
        <p:spPr>
          <a:xfrm>
            <a:off x="140677" y="1551930"/>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54148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152400" y="1117600"/>
            <a:ext cx="8873067" cy="5494868"/>
          </a:xfrm>
          <a:solidFill>
            <a:schemeClr val="bg1"/>
          </a:solidFill>
        </p:spPr>
        <p:txBody>
          <a:bodyPr vert="horz" lIns="91440" tIns="45720" rIns="91440" bIns="45720" rtlCol="0" anchor="t">
            <a:normAutofit/>
          </a:bodyPr>
          <a:lstStyle/>
          <a:p>
            <a:pPr>
              <a:spcBef>
                <a:spcPts val="0"/>
              </a:spcBef>
              <a:spcAft>
                <a:spcPts val="0"/>
              </a:spcAft>
            </a:pPr>
            <a:r>
              <a:rPr lang="en-US" sz="1800" dirty="0">
                <a:latin typeface="Arial" panose="020B0604020202020204" pitchFamily="34" charset="0"/>
                <a:cs typeface="Arial" panose="020B0604020202020204" pitchFamily="34" charset="0"/>
              </a:rPr>
              <a:t>Wear a surgical face mask to every patient call, regardless of patient’s complaint.</a:t>
            </a:r>
          </a:p>
          <a:p>
            <a:pPr>
              <a:spcBef>
                <a:spcPts val="0"/>
              </a:spcBef>
              <a:spcAft>
                <a:spcPts val="0"/>
              </a:spcAft>
            </a:pPr>
            <a:endParaRPr lang="en-US" sz="1800" dirty="0">
              <a:latin typeface="Arial" panose="020B0604020202020204" pitchFamily="34" charset="0"/>
              <a:cs typeface="Arial" panose="020B0604020202020204" pitchFamily="34" charset="0"/>
            </a:endParaRPr>
          </a:p>
          <a:p>
            <a:pPr>
              <a:spcBef>
                <a:spcPts val="0"/>
              </a:spcBef>
              <a:spcAft>
                <a:spcPts val="0"/>
              </a:spcAft>
            </a:pPr>
            <a:r>
              <a:rPr lang="en-US" sz="1800" dirty="0">
                <a:latin typeface="Arial" panose="020B0604020202020204" pitchFamily="34" charset="0"/>
                <a:cs typeface="Arial" panose="020B0604020202020204" pitchFamily="34" charset="0"/>
              </a:rPr>
              <a:t>EMS Providers​ who will directly care or transport/transfer a patient with possible ​COVID-19 infection or who will be in the compartment with the patient</a:t>
            </a:r>
          </a:p>
          <a:p>
            <a:pPr lvl="1">
              <a:spcBef>
                <a:spcPts val="0"/>
              </a:spcBef>
              <a:spcAft>
                <a:spcPts val="0"/>
              </a:spcAft>
            </a:pPr>
            <a:r>
              <a:rPr lang="en-US" sz="1800" dirty="0">
                <a:latin typeface="Arial" panose="020B0604020202020204" pitchFamily="34" charset="0"/>
                <a:cs typeface="Arial" panose="020B0604020202020204" pitchFamily="34" charset="0"/>
              </a:rPr>
              <a:t>If </a:t>
            </a:r>
            <a:r>
              <a:rPr lang="en-US" sz="1800" u="sng" dirty="0">
                <a:highlight>
                  <a:srgbClr val="FFFF00"/>
                </a:highlight>
                <a:latin typeface="Arial" panose="020B0604020202020204" pitchFamily="34" charset="0"/>
                <a:cs typeface="Arial" panose="020B0604020202020204" pitchFamily="34" charset="0"/>
              </a:rPr>
              <a:t>known to be positive, the results unknown, </a:t>
            </a:r>
            <a:r>
              <a:rPr lang="en-US" sz="1800" b="1" u="sng" dirty="0">
                <a:highlight>
                  <a:srgbClr val="FFFF00"/>
                </a:highlight>
                <a:latin typeface="Arial" panose="020B0604020202020204" pitchFamily="34" charset="0"/>
                <a:cs typeface="Arial" panose="020B0604020202020204" pitchFamily="34" charset="0"/>
              </a:rPr>
              <a:t>or</a:t>
            </a:r>
            <a:r>
              <a:rPr lang="en-US" sz="1800" u="sng" dirty="0">
                <a:highlight>
                  <a:srgbClr val="FFFF00"/>
                </a:highlight>
                <a:latin typeface="Arial" panose="020B0604020202020204" pitchFamily="34" charset="0"/>
                <a:cs typeface="Arial" panose="020B0604020202020204" pitchFamily="34" charset="0"/>
              </a:rPr>
              <a:t> infection is suspected (respiratory symptoms, fever, etc.)</a:t>
            </a:r>
            <a:r>
              <a:rPr lang="en-US" sz="1800" dirty="0">
                <a:latin typeface="Arial" panose="020B0604020202020204" pitchFamily="34" charset="0"/>
                <a:cs typeface="Arial" panose="020B0604020202020204" pitchFamily="34" charset="0"/>
              </a:rPr>
              <a:t>:</a:t>
            </a:r>
          </a:p>
          <a:p>
            <a:pPr lvl="2">
              <a:spcBef>
                <a:spcPts val="0"/>
              </a:spcBef>
              <a:spcAft>
                <a:spcPts val="0"/>
              </a:spcAft>
            </a:pPr>
            <a:r>
              <a:rPr lang="en-US" dirty="0">
                <a:latin typeface="Arial" panose="020B0604020202020204" pitchFamily="34" charset="0"/>
                <a:cs typeface="Arial" panose="020B0604020202020204" pitchFamily="34" charset="0"/>
              </a:rPr>
              <a:t>Standard, </a:t>
            </a:r>
            <a:r>
              <a:rPr lang="en-US" b="1" u="sng" dirty="0">
                <a:latin typeface="Arial" panose="020B0604020202020204" pitchFamily="34" charset="0"/>
                <a:cs typeface="Arial" panose="020B0604020202020204" pitchFamily="34" charset="0"/>
              </a:rPr>
              <a:t>Droplet</a:t>
            </a:r>
            <a:r>
              <a:rPr lang="en-US" dirty="0">
                <a:latin typeface="Arial" panose="020B0604020202020204" pitchFamily="34" charset="0"/>
                <a:cs typeface="Arial" panose="020B0604020202020204" pitchFamily="34" charset="0"/>
              </a:rPr>
              <a:t>, Eye, and Contact Precautions</a:t>
            </a:r>
          </a:p>
          <a:p>
            <a:pPr lvl="3">
              <a:spcBef>
                <a:spcPts val="0"/>
              </a:spcBef>
              <a:spcAft>
                <a:spcPts val="0"/>
              </a:spcAft>
            </a:pPr>
            <a:r>
              <a:rPr lang="en-US" dirty="0">
                <a:latin typeface="Arial" panose="020B0604020202020204" pitchFamily="34" charset="0"/>
                <a:cs typeface="Arial" panose="020B0604020202020204" pitchFamily="34" charset="0"/>
              </a:rPr>
              <a:t>Single pair of disposable patient examination gloves.</a:t>
            </a:r>
          </a:p>
          <a:p>
            <a:pPr lvl="3">
              <a:spcBef>
                <a:spcPts val="0"/>
              </a:spcBef>
              <a:spcAft>
                <a:spcPts val="0"/>
              </a:spcAft>
            </a:pPr>
            <a:r>
              <a:rPr lang="en-US" dirty="0">
                <a:latin typeface="Arial" panose="020B0604020202020204" pitchFamily="34" charset="0"/>
                <a:cs typeface="Arial" panose="020B0604020202020204" pitchFamily="34" charset="0"/>
              </a:rPr>
              <a:t>Disposable isolation gown</a:t>
            </a:r>
          </a:p>
          <a:p>
            <a:pPr lvl="3">
              <a:spcBef>
                <a:spcPts val="0"/>
              </a:spcBef>
              <a:spcAft>
                <a:spcPts val="0"/>
              </a:spcAft>
            </a:pPr>
            <a:r>
              <a:rPr lang="en-US" dirty="0">
                <a:latin typeface="Arial" panose="020B0604020202020204" pitchFamily="34" charset="0"/>
                <a:cs typeface="Arial" panose="020B0604020202020204" pitchFamily="34" charset="0"/>
              </a:rPr>
              <a:t>Respiratory protection (</a:t>
            </a:r>
            <a:r>
              <a:rPr lang="en-US" b="1" u="sng" dirty="0">
                <a:highlight>
                  <a:srgbClr val="C0C0C0"/>
                </a:highlight>
                <a:latin typeface="Arial" panose="020B0604020202020204" pitchFamily="34" charset="0"/>
                <a:cs typeface="Arial" panose="020B0604020202020204" pitchFamily="34" charset="0"/>
              </a:rPr>
              <a:t>Surgical Mask</a:t>
            </a:r>
            <a:r>
              <a:rPr lang="en-US" dirty="0">
                <a:latin typeface="Arial" panose="020B0604020202020204" pitchFamily="34" charset="0"/>
                <a:cs typeface="Arial" panose="020B0604020202020204" pitchFamily="34" charset="0"/>
              </a:rPr>
              <a:t>)</a:t>
            </a:r>
          </a:p>
          <a:p>
            <a:pPr lvl="3">
              <a:spcBef>
                <a:spcPts val="0"/>
              </a:spcBef>
              <a:spcAft>
                <a:spcPts val="0"/>
              </a:spcAft>
            </a:pPr>
            <a:r>
              <a:rPr lang="en-US" u="sng" dirty="0">
                <a:latin typeface="Arial" panose="020B0604020202020204" pitchFamily="34" charset="0"/>
                <a:cs typeface="Arial" panose="020B0604020202020204" pitchFamily="34" charset="0"/>
              </a:rPr>
              <a:t>Eye protection </a:t>
            </a:r>
            <a:r>
              <a:rPr lang="en-US" dirty="0">
                <a:latin typeface="Arial" panose="020B0604020202020204" pitchFamily="34" charset="0"/>
                <a:cs typeface="Arial" panose="020B0604020202020204" pitchFamily="34" charset="0"/>
              </a:rPr>
              <a:t>(i.e., goggles or disposable face shield that fully covers the front and sides of the face).</a:t>
            </a:r>
          </a:p>
          <a:p>
            <a:pPr marL="457200" lvl="1" indent="0">
              <a:spcBef>
                <a:spcPts val="0"/>
              </a:spcBef>
              <a:spcAft>
                <a:spcPts val="0"/>
              </a:spcAft>
              <a:buNone/>
            </a:pPr>
            <a:endParaRPr lang="en-US" sz="1800" dirty="0">
              <a:latin typeface="Arial" panose="020B0604020202020204" pitchFamily="34" charset="0"/>
              <a:cs typeface="Arial" panose="020B0604020202020204" pitchFamily="34" charset="0"/>
            </a:endParaRPr>
          </a:p>
          <a:p>
            <a:pPr lvl="1">
              <a:spcBef>
                <a:spcPts val="0"/>
              </a:spcBef>
              <a:spcAft>
                <a:spcPts val="0"/>
              </a:spcAft>
            </a:pPr>
            <a:r>
              <a:rPr lang="en-US" sz="1800" dirty="0">
                <a:latin typeface="Arial" panose="020B0604020202020204" pitchFamily="34" charset="0"/>
                <a:cs typeface="Arial" panose="020B0604020202020204" pitchFamily="34" charset="0"/>
              </a:rPr>
              <a:t>If </a:t>
            </a:r>
            <a:r>
              <a:rPr lang="en-US" sz="1800" u="sng" dirty="0">
                <a:highlight>
                  <a:srgbClr val="FFFF00"/>
                </a:highlight>
                <a:latin typeface="Arial" panose="020B0604020202020204" pitchFamily="34" charset="0"/>
                <a:cs typeface="Arial" panose="020B0604020202020204" pitchFamily="34" charset="0"/>
              </a:rPr>
              <a:t>performing an </a:t>
            </a:r>
            <a:r>
              <a:rPr lang="en-US" sz="1800" b="1" u="sng" dirty="0">
                <a:highlight>
                  <a:srgbClr val="FFFF00"/>
                </a:highlight>
                <a:latin typeface="Arial" panose="020B0604020202020204" pitchFamily="34" charset="0"/>
                <a:cs typeface="Arial" panose="020B0604020202020204" pitchFamily="34" charset="0"/>
              </a:rPr>
              <a:t>aerosol generating procedure </a:t>
            </a:r>
            <a:r>
              <a:rPr lang="en-US" sz="1700" i="1" u="sng" dirty="0">
                <a:highlight>
                  <a:srgbClr val="FFFF00"/>
                </a:highlight>
                <a:latin typeface="Arial" panose="020B0604020202020204" pitchFamily="34" charset="0"/>
                <a:cs typeface="Arial" panose="020B0604020202020204" pitchFamily="34" charset="0"/>
              </a:rPr>
              <a:t>(list on next slide)</a:t>
            </a:r>
            <a:r>
              <a:rPr lang="en-US" sz="1800" u="sng" dirty="0">
                <a:latin typeface="Arial" panose="020B0604020202020204" pitchFamily="34" charset="0"/>
                <a:cs typeface="Arial" panose="020B0604020202020204" pitchFamily="34" charset="0"/>
              </a:rPr>
              <a:t>:</a:t>
            </a:r>
          </a:p>
          <a:p>
            <a:pPr lvl="2">
              <a:spcBef>
                <a:spcPts val="0"/>
              </a:spcBef>
              <a:spcAft>
                <a:spcPts val="0"/>
              </a:spcAft>
            </a:pPr>
            <a:r>
              <a:rPr lang="en-US" dirty="0">
                <a:latin typeface="Arial" panose="020B0604020202020204" pitchFamily="34" charset="0"/>
                <a:cs typeface="Arial" panose="020B0604020202020204" pitchFamily="34" charset="0"/>
              </a:rPr>
              <a:t>Standard, </a:t>
            </a:r>
            <a:r>
              <a:rPr lang="en-US" b="1" u="sng" dirty="0">
                <a:latin typeface="Arial" panose="020B0604020202020204" pitchFamily="34" charset="0"/>
                <a:cs typeface="Arial" panose="020B0604020202020204" pitchFamily="34" charset="0"/>
              </a:rPr>
              <a:t>Airborne</a:t>
            </a:r>
            <a:r>
              <a:rPr lang="en-US" dirty="0">
                <a:latin typeface="Arial" panose="020B0604020202020204" pitchFamily="34" charset="0"/>
                <a:cs typeface="Arial" panose="020B0604020202020204" pitchFamily="34" charset="0"/>
              </a:rPr>
              <a:t>, Eye, and Contact Precautions</a:t>
            </a:r>
          </a:p>
          <a:p>
            <a:pPr lvl="3">
              <a:spcBef>
                <a:spcPts val="0"/>
              </a:spcBef>
              <a:spcAft>
                <a:spcPts val="0"/>
              </a:spcAft>
            </a:pPr>
            <a:r>
              <a:rPr lang="en-US" dirty="0">
                <a:latin typeface="Arial" panose="020B0604020202020204" pitchFamily="34" charset="0"/>
                <a:cs typeface="Arial" panose="020B0604020202020204" pitchFamily="34" charset="0"/>
              </a:rPr>
              <a:t>Single pair of disposable patient examination gloves. </a:t>
            </a:r>
          </a:p>
          <a:p>
            <a:pPr lvl="3">
              <a:spcBef>
                <a:spcPts val="0"/>
              </a:spcBef>
              <a:spcAft>
                <a:spcPts val="0"/>
              </a:spcAft>
            </a:pPr>
            <a:r>
              <a:rPr lang="en-US" dirty="0">
                <a:latin typeface="Arial" panose="020B0604020202020204" pitchFamily="34" charset="0"/>
                <a:cs typeface="Arial" panose="020B0604020202020204" pitchFamily="34" charset="0"/>
              </a:rPr>
              <a:t>Disposable isolation gown</a:t>
            </a:r>
          </a:p>
          <a:p>
            <a:pPr lvl="3">
              <a:spcBef>
                <a:spcPts val="0"/>
              </a:spcBef>
              <a:spcAft>
                <a:spcPts val="0"/>
              </a:spcAft>
            </a:pPr>
            <a:r>
              <a:rPr lang="en-US" dirty="0">
                <a:latin typeface="Arial" panose="020B0604020202020204" pitchFamily="34" charset="0"/>
                <a:cs typeface="Arial" panose="020B0604020202020204" pitchFamily="34" charset="0"/>
              </a:rPr>
              <a:t>Respiratory protection (</a:t>
            </a:r>
            <a:r>
              <a:rPr lang="en-US" b="1" u="sng" dirty="0">
                <a:highlight>
                  <a:srgbClr val="C0C0C0"/>
                </a:highlight>
                <a:latin typeface="Arial" panose="020B0604020202020204" pitchFamily="34" charset="0"/>
                <a:cs typeface="Arial" panose="020B0604020202020204" pitchFamily="34" charset="0"/>
              </a:rPr>
              <a:t>N-95 / respirator / PAPR</a:t>
            </a:r>
            <a:r>
              <a:rPr lang="en-US" dirty="0">
                <a:latin typeface="Arial" panose="020B0604020202020204" pitchFamily="34" charset="0"/>
                <a:cs typeface="Arial" panose="020B0604020202020204" pitchFamily="34" charset="0"/>
              </a:rPr>
              <a:t>)</a:t>
            </a:r>
          </a:p>
          <a:p>
            <a:pPr lvl="3">
              <a:spcBef>
                <a:spcPts val="0"/>
              </a:spcBef>
              <a:spcAft>
                <a:spcPts val="0"/>
              </a:spcAft>
            </a:pPr>
            <a:r>
              <a:rPr lang="en-US" u="sng" dirty="0">
                <a:latin typeface="Arial" panose="020B0604020202020204" pitchFamily="34" charset="0"/>
                <a:cs typeface="Arial" panose="020B0604020202020204" pitchFamily="34" charset="0"/>
              </a:rPr>
              <a:t>Eye protection </a:t>
            </a:r>
            <a:r>
              <a:rPr lang="en-US" dirty="0">
                <a:latin typeface="Arial" panose="020B0604020202020204" pitchFamily="34" charset="0"/>
                <a:cs typeface="Arial" panose="020B0604020202020204" pitchFamily="34" charset="0"/>
              </a:rPr>
              <a:t>(i.e., goggles or disposable face shield that fully covers the front and sides of the face)</a:t>
            </a:r>
            <a:endParaRPr lang="en-US" sz="1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32682F-8C28-4F90-B5B3-E866D663DAC7}"/>
              </a:ext>
            </a:extLst>
          </p:cNvPr>
          <p:cNvSpPr txBox="1"/>
          <p:nvPr/>
        </p:nvSpPr>
        <p:spPr>
          <a:xfrm>
            <a:off x="281353" y="172408"/>
            <a:ext cx="8744113" cy="8002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600" dirty="0"/>
              <a:t>Personal Protective Equipment – </a:t>
            </a:r>
            <a:r>
              <a:rPr lang="en-US" sz="2800" dirty="0"/>
              <a:t>DIRECT CARE PROVIDER</a:t>
            </a:r>
          </a:p>
          <a:p>
            <a:r>
              <a:rPr lang="en-US" dirty="0"/>
              <a:t>Per Dr. Hill</a:t>
            </a:r>
          </a:p>
        </p:txBody>
      </p:sp>
      <p:sp>
        <p:nvSpPr>
          <p:cNvPr id="4" name="Rectangle 3">
            <a:extLst>
              <a:ext uri="{FF2B5EF4-FFF2-40B4-BE49-F238E27FC236}">
                <a16:creationId xmlns:a16="http://schemas.microsoft.com/office/drawing/2014/main" id="{102CFD39-175B-4CCB-945B-528AB9A192AE}"/>
              </a:ext>
            </a:extLst>
          </p:cNvPr>
          <p:cNvSpPr/>
          <p:nvPr/>
        </p:nvSpPr>
        <p:spPr>
          <a:xfrm>
            <a:off x="6087533" y="6273914"/>
            <a:ext cx="2937933" cy="33855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b="1" dirty="0">
                <a:solidFill>
                  <a:srgbClr val="0070C0"/>
                </a:solidFill>
                <a:hlinkClick r:id="rId3">
                  <a:extLst>
                    <a:ext uri="{A12FA001-AC4F-418D-AE19-62706E023703}">
                      <ahyp:hlinkClr xmlns:ahyp="http://schemas.microsoft.com/office/drawing/2018/hyperlinkcolor" val="tx"/>
                    </a:ext>
                  </a:extLst>
                </a:hlinkClick>
              </a:rPr>
              <a:t>Link to a PPE Training Video</a:t>
            </a:r>
            <a:endParaRPr lang="en-US" sz="1600" b="1" dirty="0">
              <a:solidFill>
                <a:srgbClr val="0070C0"/>
              </a:solidFill>
            </a:endParaRPr>
          </a:p>
        </p:txBody>
      </p:sp>
      <p:sp>
        <p:nvSpPr>
          <p:cNvPr id="5" name="TextBox 4">
            <a:extLst>
              <a:ext uri="{FF2B5EF4-FFF2-40B4-BE49-F238E27FC236}">
                <a16:creationId xmlns:a16="http://schemas.microsoft.com/office/drawing/2014/main" id="{5F6A7AF3-3A3D-401F-AFF4-C9A5588860A6}"/>
              </a:ext>
            </a:extLst>
          </p:cNvPr>
          <p:cNvSpPr txBox="1"/>
          <p:nvPr/>
        </p:nvSpPr>
        <p:spPr>
          <a:xfrm>
            <a:off x="1670755" y="645004"/>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87652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3" y="1295401"/>
            <a:ext cx="8405447" cy="3079376"/>
          </a:xfrm>
          <a:solidFill>
            <a:schemeClr val="bg1"/>
          </a:solidFill>
        </p:spPr>
        <p:txBody>
          <a:bodyPr vert="horz" lIns="91440" tIns="45720" rIns="91440" bIns="45720" rtlCol="0" anchor="t">
            <a:noAutofit/>
          </a:bodyPr>
          <a:lstStyle/>
          <a:p>
            <a:pPr>
              <a:spcBef>
                <a:spcPts val="0"/>
              </a:spcBef>
              <a:spcAft>
                <a:spcPts val="0"/>
              </a:spcAft>
            </a:pPr>
            <a:r>
              <a:rPr lang="en-US" dirty="0">
                <a:latin typeface="Arial" panose="020B0604020202020204" pitchFamily="34" charset="0"/>
                <a:cs typeface="Arial" panose="020B0604020202020204" pitchFamily="34" charset="0"/>
              </a:rPr>
              <a:t>CPR</a:t>
            </a:r>
          </a:p>
          <a:p>
            <a:pPr>
              <a:spcBef>
                <a:spcPts val="0"/>
              </a:spcBef>
              <a:spcAft>
                <a:spcPts val="0"/>
              </a:spcAft>
            </a:pPr>
            <a:r>
              <a:rPr lang="en-US" dirty="0">
                <a:latin typeface="Arial" panose="020B0604020202020204" pitchFamily="34" charset="0"/>
                <a:cs typeface="Arial" panose="020B0604020202020204" pitchFamily="34" charset="0"/>
              </a:rPr>
              <a:t>Bag-Valve Mask (BVM) Ventilation</a:t>
            </a:r>
          </a:p>
          <a:p>
            <a:pPr>
              <a:spcBef>
                <a:spcPts val="0"/>
              </a:spcBef>
              <a:spcAft>
                <a:spcPts val="0"/>
              </a:spcAft>
            </a:pPr>
            <a:r>
              <a:rPr lang="en-US" sz="2300" dirty="0">
                <a:latin typeface="Arial" panose="020B0604020202020204" pitchFamily="34" charset="0"/>
                <a:cs typeface="Arial" panose="020B0604020202020204" pitchFamily="34" charset="0"/>
              </a:rPr>
              <a:t>Oropharyngeal airway </a:t>
            </a:r>
            <a:r>
              <a:rPr lang="en-US" sz="2000" dirty="0">
                <a:latin typeface="Arial" panose="020B0604020202020204" pitchFamily="34" charset="0"/>
                <a:cs typeface="Arial" panose="020B0604020202020204" pitchFamily="34" charset="0"/>
              </a:rPr>
              <a:t>(OPA)</a:t>
            </a:r>
            <a:r>
              <a:rPr lang="en-US" sz="2300" dirty="0">
                <a:latin typeface="Arial" panose="020B0604020202020204" pitchFamily="34" charset="0"/>
                <a:cs typeface="Arial" panose="020B0604020202020204" pitchFamily="34" charset="0"/>
              </a:rPr>
              <a:t>/Nasopharyngeal airway </a:t>
            </a:r>
            <a:r>
              <a:rPr lang="en-US" sz="2000" dirty="0">
                <a:latin typeface="Arial" panose="020B0604020202020204" pitchFamily="34" charset="0"/>
                <a:cs typeface="Arial" panose="020B0604020202020204" pitchFamily="34" charset="0"/>
              </a:rPr>
              <a:t>(NPA)</a:t>
            </a:r>
          </a:p>
          <a:p>
            <a:pPr>
              <a:spcBef>
                <a:spcPts val="0"/>
              </a:spcBef>
              <a:spcAft>
                <a:spcPts val="0"/>
              </a:spcAft>
            </a:pPr>
            <a:r>
              <a:rPr lang="en-US" dirty="0">
                <a:latin typeface="Arial" panose="020B0604020202020204" pitchFamily="34" charset="0"/>
                <a:cs typeface="Arial" panose="020B0604020202020204" pitchFamily="34" charset="0"/>
              </a:rPr>
              <a:t>Endotracheal intubation</a:t>
            </a:r>
            <a:endParaRPr lang="en-US" i="1" dirty="0">
              <a:latin typeface="Arial" panose="020B0604020202020204" pitchFamily="34" charset="0"/>
              <a:cs typeface="Arial" panose="020B0604020202020204" pitchFamily="34" charset="0"/>
            </a:endParaRPr>
          </a:p>
          <a:p>
            <a:pPr lvl="1">
              <a:spcBef>
                <a:spcPts val="0"/>
              </a:spcBef>
              <a:spcAft>
                <a:spcPts val="0"/>
              </a:spcAft>
            </a:pPr>
            <a:r>
              <a:rPr lang="en-US" i="1" dirty="0">
                <a:latin typeface="Arial" panose="020B0604020202020204" pitchFamily="34" charset="0"/>
                <a:cs typeface="Arial" panose="020B0604020202020204" pitchFamily="34" charset="0"/>
              </a:rPr>
              <a:t>King Airway or </a:t>
            </a:r>
            <a:r>
              <a:rPr lang="en-US" i="1" dirty="0" err="1">
                <a:latin typeface="Arial" panose="020B0604020202020204" pitchFamily="34" charset="0"/>
                <a:cs typeface="Arial" panose="020B0604020202020204" pitchFamily="34" charset="0"/>
              </a:rPr>
              <a:t>iGel</a:t>
            </a:r>
            <a:r>
              <a:rPr lang="en-US" i="1" dirty="0">
                <a:latin typeface="Arial" panose="020B0604020202020204" pitchFamily="34" charset="0"/>
                <a:cs typeface="Arial" panose="020B0604020202020204" pitchFamily="34" charset="0"/>
              </a:rPr>
              <a:t> is a safer, recommended alternative for EMS</a:t>
            </a:r>
          </a:p>
          <a:p>
            <a:pPr>
              <a:spcBef>
                <a:spcPts val="0"/>
              </a:spcBef>
              <a:spcAft>
                <a:spcPts val="0"/>
              </a:spcAft>
            </a:pPr>
            <a:r>
              <a:rPr lang="en-US" b="1" dirty="0">
                <a:latin typeface="Arial" panose="020B0604020202020204" pitchFamily="34" charset="0"/>
                <a:cs typeface="Arial" panose="020B0604020202020204" pitchFamily="34" charset="0"/>
              </a:rPr>
              <a:t>Nebulizer</a:t>
            </a:r>
          </a:p>
          <a:p>
            <a:pPr>
              <a:spcBef>
                <a:spcPts val="0"/>
              </a:spcBef>
              <a:spcAft>
                <a:spcPts val="0"/>
              </a:spcAft>
            </a:pPr>
            <a:r>
              <a:rPr lang="en-US" dirty="0">
                <a:latin typeface="Arial" panose="020B0604020202020204" pitchFamily="34" charset="0"/>
                <a:cs typeface="Arial" panose="020B0604020202020204" pitchFamily="34" charset="0"/>
              </a:rPr>
              <a:t>CPAP or BiPAP</a:t>
            </a:r>
          </a:p>
          <a:p>
            <a:pPr>
              <a:spcBef>
                <a:spcPts val="0"/>
              </a:spcBef>
              <a:spcAft>
                <a:spcPts val="0"/>
              </a:spcAft>
            </a:pPr>
            <a:r>
              <a:rPr lang="en-US" dirty="0">
                <a:latin typeface="Arial" panose="020B0604020202020204" pitchFamily="34" charset="0"/>
                <a:cs typeface="Arial" panose="020B0604020202020204" pitchFamily="34" charset="0"/>
              </a:rPr>
              <a:t>Oropharyngeal Suctioning</a:t>
            </a:r>
          </a:p>
        </p:txBody>
      </p:sp>
      <p:sp>
        <p:nvSpPr>
          <p:cNvPr id="2" name="TextBox 1">
            <a:extLst>
              <a:ext uri="{FF2B5EF4-FFF2-40B4-BE49-F238E27FC236}">
                <a16:creationId xmlns:a16="http://schemas.microsoft.com/office/drawing/2014/main" id="{0E32682F-8C28-4F90-B5B3-E866D663DAC7}"/>
              </a:ext>
            </a:extLst>
          </p:cNvPr>
          <p:cNvSpPr txBox="1"/>
          <p:nvPr/>
        </p:nvSpPr>
        <p:spPr>
          <a:xfrm>
            <a:off x="281354" y="172408"/>
            <a:ext cx="840544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b="1" dirty="0"/>
              <a:t>Aerosolizing Procedures</a:t>
            </a:r>
          </a:p>
          <a:p>
            <a:r>
              <a:rPr lang="en-US" dirty="0"/>
              <a:t>Per Dr. Hill</a:t>
            </a:r>
          </a:p>
        </p:txBody>
      </p:sp>
      <p:sp>
        <p:nvSpPr>
          <p:cNvPr id="4" name="TextBox 3">
            <a:extLst>
              <a:ext uri="{FF2B5EF4-FFF2-40B4-BE49-F238E27FC236}">
                <a16:creationId xmlns:a16="http://schemas.microsoft.com/office/drawing/2014/main" id="{685E72C5-D013-402D-B6AC-6D86F9C29278}"/>
              </a:ext>
            </a:extLst>
          </p:cNvPr>
          <p:cNvSpPr txBox="1"/>
          <p:nvPr/>
        </p:nvSpPr>
        <p:spPr>
          <a:xfrm>
            <a:off x="281353" y="4729259"/>
            <a:ext cx="8405445" cy="1908215"/>
          </a:xfrm>
          <a:prstGeom prst="rect">
            <a:avLst/>
          </a:prstGeom>
          <a:solidFill>
            <a:schemeClr val="accent4"/>
          </a:solidFill>
          <a:ln>
            <a:noFill/>
          </a:ln>
          <a:effectLst>
            <a:glow rad="228600">
              <a:schemeClr val="accent4">
                <a:satMod val="175000"/>
                <a:alpha val="40000"/>
              </a:schemeClr>
            </a:glo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3400" b="1" dirty="0">
                <a:effectLst>
                  <a:outerShdw blurRad="38100" dist="38100" dir="2700000" algn="tl">
                    <a:srgbClr val="000000">
                      <a:alpha val="43137"/>
                    </a:srgbClr>
                  </a:outerShdw>
                </a:effectLst>
              </a:rPr>
              <a:t>National Supply Chain Concerns with PPE</a:t>
            </a:r>
          </a:p>
          <a:p>
            <a:endParaRPr lang="en-US" sz="2800" b="1" u="sng" dirty="0"/>
          </a:p>
          <a:p>
            <a:pPr algn="ctr"/>
            <a:r>
              <a:rPr lang="en-US" sz="2800" b="1" u="sng" dirty="0"/>
              <a:t>N-95/Respirators should be prioritized</a:t>
            </a:r>
            <a:br>
              <a:rPr lang="en-US" sz="2800" b="1" u="sng" dirty="0"/>
            </a:br>
            <a:r>
              <a:rPr lang="en-US" sz="2800" b="1" u="sng" dirty="0"/>
              <a:t>for aerosol-generating procedures</a:t>
            </a:r>
          </a:p>
        </p:txBody>
      </p:sp>
      <p:sp>
        <p:nvSpPr>
          <p:cNvPr id="5" name="TextBox 4">
            <a:extLst>
              <a:ext uri="{FF2B5EF4-FFF2-40B4-BE49-F238E27FC236}">
                <a16:creationId xmlns:a16="http://schemas.microsoft.com/office/drawing/2014/main" id="{9B0C4121-D87B-4B1A-B18E-1B0D60E21C7D}"/>
              </a:ext>
            </a:extLst>
          </p:cNvPr>
          <p:cNvSpPr txBox="1"/>
          <p:nvPr/>
        </p:nvSpPr>
        <p:spPr>
          <a:xfrm>
            <a:off x="6818489" y="634073"/>
            <a:ext cx="1659467" cy="40011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en-US" sz="2000" b="1" dirty="0">
                <a:solidFill>
                  <a:schemeClr val="tx1"/>
                </a:solidFill>
                <a:effectLst>
                  <a:outerShdw blurRad="38100" dist="38100" dir="2700000" algn="tl">
                    <a:srgbClr val="000000">
                      <a:alpha val="43137"/>
                    </a:srgbClr>
                  </a:outerShdw>
                </a:effectLst>
              </a:rPr>
              <a:t>UPDATED</a:t>
            </a:r>
          </a:p>
        </p:txBody>
      </p:sp>
    </p:spTree>
    <p:extLst>
      <p:ext uri="{BB962C8B-B14F-4D97-AF65-F5344CB8AC3E}">
        <p14:creationId xmlns:p14="http://schemas.microsoft.com/office/powerpoint/2010/main" val="4280227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9D2C8B-4499-4281-A585-79E2E0372F95}"/>
              </a:ext>
            </a:extLst>
          </p:cNvPr>
          <p:cNvSpPr>
            <a:spLocks noGrp="1"/>
          </p:cNvSpPr>
          <p:nvPr>
            <p:ph idx="1"/>
          </p:nvPr>
        </p:nvSpPr>
        <p:spPr>
          <a:xfrm>
            <a:off x="281353" y="1117600"/>
            <a:ext cx="8405447" cy="5567992"/>
          </a:xfrm>
          <a:solidFill>
            <a:schemeClr val="bg1"/>
          </a:solidFill>
        </p:spPr>
        <p:txBody>
          <a:bodyPr vert="horz" lIns="91440" tIns="45720" rIns="91440" bIns="45720" rtlCol="0" anchor="t">
            <a:normAutofit/>
          </a:bodyPr>
          <a:lstStyle/>
          <a:p>
            <a:pPr>
              <a:spcBef>
                <a:spcPts val="0"/>
              </a:spcBef>
              <a:spcAft>
                <a:spcPts val="0"/>
              </a:spcAft>
            </a:pPr>
            <a:r>
              <a:rPr lang="en-US" sz="2000" dirty="0">
                <a:latin typeface="Arial" panose="020B0604020202020204" pitchFamily="34" charset="0"/>
                <a:cs typeface="Arial" panose="020B0604020202020204" pitchFamily="34" charset="0"/>
              </a:rPr>
              <a:t>Drivers that provide direct patient care (e.g., moving patients onto stretchers) should wear all above recommended PPE.</a:t>
            </a:r>
          </a:p>
          <a:p>
            <a:pPr>
              <a:spcBef>
                <a:spcPts val="0"/>
              </a:spcBef>
              <a:spcAft>
                <a:spcPts val="0"/>
              </a:spcAft>
            </a:pPr>
            <a:endParaRPr lang="en-US" sz="2000" dirty="0">
              <a:latin typeface="Arial" panose="020B060402020202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cs typeface="Arial" panose="020B0604020202020204" pitchFamily="34" charset="0"/>
              </a:rPr>
              <a:t>After completing patient care and before entering the driver’s compartment, the driver should remove and dispose of PPE (</a:t>
            </a:r>
            <a:r>
              <a:rPr lang="en-US" sz="2000" u="sng" dirty="0">
                <a:latin typeface="Arial" panose="020B0604020202020204" pitchFamily="34" charset="0"/>
                <a:cs typeface="Arial" panose="020B0604020202020204" pitchFamily="34" charset="0"/>
              </a:rPr>
              <a:t>except mask or respirator</a:t>
            </a:r>
            <a:r>
              <a:rPr lang="en-US" sz="2000" dirty="0">
                <a:latin typeface="Arial" panose="020B0604020202020204" pitchFamily="34" charset="0"/>
                <a:cs typeface="Arial" panose="020B0604020202020204" pitchFamily="34" charset="0"/>
              </a:rPr>
              <a:t>) and perform </a:t>
            </a:r>
            <a:r>
              <a:rPr lang="en-US" sz="2000" b="1" dirty="0">
                <a:latin typeface="Arial" panose="020B0604020202020204" pitchFamily="34" charset="0"/>
                <a:cs typeface="Arial" panose="020B0604020202020204" pitchFamily="34" charset="0"/>
              </a:rPr>
              <a:t>hand hygiene </a:t>
            </a:r>
            <a:r>
              <a:rPr lang="en-US" sz="2000" dirty="0">
                <a:latin typeface="Arial" panose="020B0604020202020204" pitchFamily="34" charset="0"/>
                <a:cs typeface="Arial" panose="020B0604020202020204" pitchFamily="34" charset="0"/>
              </a:rPr>
              <a:t>to avoid soiling the compartment.</a:t>
            </a:r>
          </a:p>
          <a:p>
            <a:pPr>
              <a:spcBef>
                <a:spcPts val="0"/>
              </a:spcBef>
              <a:spcAft>
                <a:spcPts val="0"/>
              </a:spcAft>
            </a:pPr>
            <a:endParaRPr lang="en-US" sz="2000" dirty="0">
              <a:latin typeface="Arial" panose="020B060402020202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cs typeface="Arial" panose="020B0604020202020204" pitchFamily="34" charset="0"/>
              </a:rPr>
              <a:t>When possible, use vehicles that have isolated driver and patient compartments that can provide separate ventilation to each area. </a:t>
            </a:r>
          </a:p>
          <a:p>
            <a:pPr lvl="1">
              <a:spcBef>
                <a:spcPts val="0"/>
              </a:spcBef>
              <a:spcAft>
                <a:spcPts val="0"/>
              </a:spcAft>
            </a:pPr>
            <a:r>
              <a:rPr lang="en-US" sz="1800" dirty="0">
                <a:latin typeface="Arial" panose="020B0604020202020204" pitchFamily="34" charset="0"/>
                <a:cs typeface="Arial" panose="020B0604020202020204" pitchFamily="34" charset="0"/>
              </a:rPr>
              <a:t>For a vehicle without an isolated driver compartment, open the outside air vents in the driver area and turn on the rear exhaust ventilation fans to the highest setting to create a negative pressure gradient toward the patient area.</a:t>
            </a:r>
          </a:p>
          <a:p>
            <a:pPr>
              <a:spcBef>
                <a:spcPts val="0"/>
              </a:spcBef>
              <a:spcAft>
                <a:spcPts val="0"/>
              </a:spcAft>
            </a:pPr>
            <a:endParaRPr lang="en-US" sz="2000" dirty="0">
              <a:latin typeface="Arial" panose="020B0604020202020204" pitchFamily="34" charset="0"/>
              <a:cs typeface="Arial" panose="020B0604020202020204" pitchFamily="34" charset="0"/>
            </a:endParaRPr>
          </a:p>
          <a:p>
            <a:pPr>
              <a:spcBef>
                <a:spcPts val="0"/>
              </a:spcBef>
              <a:spcAft>
                <a:spcPts val="0"/>
              </a:spcAft>
            </a:pPr>
            <a:r>
              <a:rPr lang="en-US" sz="2000" dirty="0">
                <a:latin typeface="Arial" panose="020B0604020202020204" pitchFamily="34" charset="0"/>
                <a:cs typeface="Arial" panose="020B0604020202020204" pitchFamily="34" charset="0"/>
              </a:rPr>
              <a:t>During transport, vehicle ventilation in both compartments should be on non-recirculated mode to maximize air changes that reduce potentially infectious particles in the vehicle.</a:t>
            </a:r>
          </a:p>
        </p:txBody>
      </p:sp>
      <p:sp>
        <p:nvSpPr>
          <p:cNvPr id="2" name="TextBox 1">
            <a:extLst>
              <a:ext uri="{FF2B5EF4-FFF2-40B4-BE49-F238E27FC236}">
                <a16:creationId xmlns:a16="http://schemas.microsoft.com/office/drawing/2014/main" id="{0E32682F-8C28-4F90-B5B3-E866D663DAC7}"/>
              </a:ext>
            </a:extLst>
          </p:cNvPr>
          <p:cNvSpPr txBox="1"/>
          <p:nvPr/>
        </p:nvSpPr>
        <p:spPr>
          <a:xfrm>
            <a:off x="281354" y="172408"/>
            <a:ext cx="8405446" cy="89255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200" dirty="0"/>
              <a:t>Personal Protective Equipment – DRIVER</a:t>
            </a:r>
          </a:p>
          <a:p>
            <a:r>
              <a:rPr lang="en-US" dirty="0"/>
              <a:t>Per Dr. Hill</a:t>
            </a:r>
          </a:p>
        </p:txBody>
      </p:sp>
    </p:spTree>
    <p:extLst>
      <p:ext uri="{BB962C8B-B14F-4D97-AF65-F5344CB8AC3E}">
        <p14:creationId xmlns:p14="http://schemas.microsoft.com/office/powerpoint/2010/main" val="1498974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2238</Words>
  <Application>Microsoft Office PowerPoint</Application>
  <PresentationFormat>On-screen Show (4:3)</PresentationFormat>
  <Paragraphs>212</Paragraphs>
  <Slides>25</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Garamond</vt:lpstr>
      <vt:lpstr>Times New Roman</vt:lpstr>
      <vt:lpstr>Organic</vt:lpstr>
      <vt:lpstr>Coronavirus Pandemic State of Emergency</vt:lpstr>
      <vt:lpstr>Background Covid-19 Infection</vt:lpstr>
      <vt:lpstr>Background Covid-19 Infection</vt:lpstr>
      <vt:lpstr>Background Covid-19 Infection</vt:lpstr>
      <vt:lpstr>Guidance for 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Remarks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Pandemic State of Emergency</dc:title>
  <dc:creator>Hill, Christopher D.</dc:creator>
  <cp:lastModifiedBy>Hill, Christopher D.</cp:lastModifiedBy>
  <cp:revision>14</cp:revision>
  <dcterms:created xsi:type="dcterms:W3CDTF">2020-03-26T18:52:37Z</dcterms:created>
  <dcterms:modified xsi:type="dcterms:W3CDTF">2020-03-28T15:59:40Z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e5d35f-4e6a-4642-aaeb-20ab6a7b6fba_Enabled">
    <vt:lpwstr>True</vt:lpwstr>
  </property>
  <property fmtid="{D5CDD505-2E9C-101B-9397-08002B2CF9AE}" pid="3" name="MSIP_Label_b4e5d35f-4e6a-4642-aaeb-20ab6a7b6fba_SiteId">
    <vt:lpwstr>ab214bcd-9b97-41bb-aa9d-46cf10d822fd</vt:lpwstr>
  </property>
  <property fmtid="{D5CDD505-2E9C-101B-9397-08002B2CF9AE}" pid="4" name="MSIP_Label_b4e5d35f-4e6a-4642-aaeb-20ab6a7b6fba_Owner">
    <vt:lpwstr>Christopher.Hill@unitypoint.org</vt:lpwstr>
  </property>
  <property fmtid="{D5CDD505-2E9C-101B-9397-08002B2CF9AE}" pid="5" name="MSIP_Label_b4e5d35f-4e6a-4642-aaeb-20ab6a7b6fba_SetDate">
    <vt:lpwstr>2020-03-26T18:52:42.3383362Z</vt:lpwstr>
  </property>
  <property fmtid="{D5CDD505-2E9C-101B-9397-08002B2CF9AE}" pid="6" name="MSIP_Label_b4e5d35f-4e6a-4642-aaeb-20ab6a7b6fba_Name">
    <vt:lpwstr>General</vt:lpwstr>
  </property>
  <property fmtid="{D5CDD505-2E9C-101B-9397-08002B2CF9AE}" pid="7" name="MSIP_Label_b4e5d35f-4e6a-4642-aaeb-20ab6a7b6fba_Application">
    <vt:lpwstr>Microsoft Azure Information Protection</vt:lpwstr>
  </property>
  <property fmtid="{D5CDD505-2E9C-101B-9397-08002B2CF9AE}" pid="8" name="MSIP_Label_b4e5d35f-4e6a-4642-aaeb-20ab6a7b6fba_ActionId">
    <vt:lpwstr>6eecf33f-7a00-485a-9de8-9885bfa95da1</vt:lpwstr>
  </property>
  <property fmtid="{D5CDD505-2E9C-101B-9397-08002B2CF9AE}" pid="9" name="MSIP_Label_b4e5d35f-4e6a-4642-aaeb-20ab6a7b6fba_Extended_MSFT_Method">
    <vt:lpwstr>Automatic</vt:lpwstr>
  </property>
  <property fmtid="{D5CDD505-2E9C-101B-9397-08002B2CF9AE}" pid="10" name="Sensitivity">
    <vt:lpwstr>General</vt:lpwstr>
  </property>
</Properties>
</file>